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792" r:id="rId1"/>
  </p:sldMasterIdLst>
  <p:notesMasterIdLst>
    <p:notesMasterId r:id="rId20"/>
  </p:notesMasterIdLst>
  <p:sldIdLst>
    <p:sldId id="256" r:id="rId2"/>
    <p:sldId id="277" r:id="rId3"/>
    <p:sldId id="266" r:id="rId4"/>
    <p:sldId id="258" r:id="rId5"/>
    <p:sldId id="259" r:id="rId6"/>
    <p:sldId id="268" r:id="rId7"/>
    <p:sldId id="269" r:id="rId8"/>
    <p:sldId id="261" r:id="rId9"/>
    <p:sldId id="262" r:id="rId10"/>
    <p:sldId id="263" r:id="rId11"/>
    <p:sldId id="265" r:id="rId12"/>
    <p:sldId id="270" r:id="rId13"/>
    <p:sldId id="271" r:id="rId14"/>
    <p:sldId id="272" r:id="rId15"/>
    <p:sldId id="275" r:id="rId16"/>
    <p:sldId id="274" r:id="rId17"/>
    <p:sldId id="276" r:id="rId18"/>
    <p:sldId id="267" r:id="rId19"/>
  </p:sldIdLst>
  <p:sldSz cx="9144000" cy="6858000" type="screen4x3"/>
  <p:notesSz cx="6881813" cy="100155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57C498AD-C9A6-478D-8B85-9F6F41146EAF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28D09A54-BA0C-4EE9-B15E-F3CA877BD3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4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09A54-BA0C-4EE9-B15E-F3CA877BD3A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01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9F4-4CD1-47C7-8271-B0AF3EF04D04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67B0-E8EE-483F-8D9F-85DE2CFC63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9F4-4CD1-47C7-8271-B0AF3EF04D04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67B0-E8EE-483F-8D9F-85DE2CFC63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9F4-4CD1-47C7-8271-B0AF3EF04D04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67B0-E8EE-483F-8D9F-85DE2CFC63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9F4-4CD1-47C7-8271-B0AF3EF04D04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67B0-E8EE-483F-8D9F-85DE2CFC63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9F4-4CD1-47C7-8271-B0AF3EF04D04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67B0-E8EE-483F-8D9F-85DE2CFC63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9F4-4CD1-47C7-8271-B0AF3EF04D04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67B0-E8EE-483F-8D9F-85DE2CFC63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9F4-4CD1-47C7-8271-B0AF3EF04D04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67B0-E8EE-483F-8D9F-85DE2CFC63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9F4-4CD1-47C7-8271-B0AF3EF04D04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67B0-E8EE-483F-8D9F-85DE2CFC63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9F4-4CD1-47C7-8271-B0AF3EF04D04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67B0-E8EE-483F-8D9F-85DE2CFC63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9F4-4CD1-47C7-8271-B0AF3EF04D04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67B0-E8EE-483F-8D9F-85DE2CFC63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9F4-4CD1-47C7-8271-B0AF3EF04D04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9167B0-E8EE-483F-8D9F-85DE2CFC636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F9B9F4-4CD1-47C7-8271-B0AF3EF04D04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9167B0-E8EE-483F-8D9F-85DE2CFC636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851648" cy="2620888"/>
          </a:xfrm>
        </p:spPr>
        <p:txBody>
          <a:bodyPr>
            <a:normAutofit/>
          </a:bodyPr>
          <a:lstStyle/>
          <a:p>
            <a:r>
              <a:rPr lang="en-GB" dirty="0" smtClean="0"/>
              <a:t>Local Development Plans &amp; </a:t>
            </a:r>
            <a:br>
              <a:rPr lang="en-GB" dirty="0" smtClean="0"/>
            </a:br>
            <a:r>
              <a:rPr lang="en-GB" dirty="0" smtClean="0"/>
              <a:t>Economic Development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248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Dr Chris Boomer </a:t>
            </a:r>
          </a:p>
          <a:p>
            <a:r>
              <a:rPr lang="en-GB" dirty="0" smtClean="0"/>
              <a:t>Development Plans Manager </a:t>
            </a:r>
          </a:p>
          <a:p>
            <a:r>
              <a:rPr lang="en-GB" dirty="0" smtClean="0"/>
              <a:t>(DoE Northern Ireland)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Sustainability Appraisal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b="1" dirty="0" smtClean="0"/>
              <a:t>A Holistic, multi-disciplined, ongoing approach </a:t>
            </a:r>
          </a:p>
          <a:p>
            <a:pPr>
              <a:buNone/>
            </a:pPr>
            <a:r>
              <a:rPr lang="en-GB" b="1" dirty="0" smtClean="0"/>
              <a:t> </a:t>
            </a:r>
          </a:p>
          <a:p>
            <a:r>
              <a:rPr lang="en-GB" dirty="0" smtClean="0"/>
              <a:t>incorporating Strategic Environmental Assessment  and Equality Impact Assessment </a:t>
            </a:r>
          </a:p>
          <a:p>
            <a:r>
              <a:rPr lang="en-GB" dirty="0" smtClean="0"/>
              <a:t>Based on Economic, Social and Environmental Objectives</a:t>
            </a:r>
          </a:p>
          <a:p>
            <a:r>
              <a:rPr lang="en-GB" dirty="0" smtClean="0"/>
              <a:t>Assessment of Options, outcomes and mitigation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Public Examinations and adoption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Public Examinations to focus on soundness</a:t>
            </a:r>
          </a:p>
          <a:p>
            <a:pPr lvl="1"/>
            <a:r>
              <a:rPr lang="en-GB" dirty="0" smtClean="0"/>
              <a:t>Are policies and proposals evidence based ?</a:t>
            </a:r>
          </a:p>
          <a:p>
            <a:pPr lvl="1"/>
            <a:r>
              <a:rPr lang="en-GB" dirty="0" smtClean="0"/>
              <a:t>Has adequate account been taken of regional policies?</a:t>
            </a:r>
          </a:p>
          <a:p>
            <a:pPr lvl="1"/>
            <a:r>
              <a:rPr lang="en-GB" dirty="0" smtClean="0"/>
              <a:t>Representations to provide robust solutions 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Departmental Direction </a:t>
            </a:r>
          </a:p>
          <a:p>
            <a:pPr lvl="1"/>
            <a:r>
              <a:rPr lang="en-GB" dirty="0" smtClean="0"/>
              <a:t>Public Examination to report to the Department</a:t>
            </a:r>
          </a:p>
          <a:p>
            <a:pPr lvl="1"/>
            <a:r>
              <a:rPr lang="en-GB" dirty="0" smtClean="0"/>
              <a:t>Adopt, modify or withdraw</a:t>
            </a:r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Post adoption</a:t>
            </a:r>
            <a:endParaRPr lang="en-GB" dirty="0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7" name="Diagram 1"/>
          <p:cNvGrpSpPr>
            <a:grpSpLocks noChangeAspect="1"/>
          </p:cNvGrpSpPr>
          <p:nvPr/>
        </p:nvGrpSpPr>
        <p:grpSpPr bwMode="auto">
          <a:xfrm>
            <a:off x="1979712" y="1700808"/>
            <a:ext cx="5040560" cy="4824536"/>
            <a:chOff x="1750" y="2555"/>
            <a:chExt cx="8640" cy="8640"/>
          </a:xfrm>
        </p:grpSpPr>
        <p:sp>
          <p:nvSpPr>
            <p:cNvPr id="8" name="_s29710"/>
            <p:cNvSpPr>
              <a:spLocks noChangeArrowheads="1" noTextEdit="1"/>
            </p:cNvSpPr>
            <p:nvPr/>
          </p:nvSpPr>
          <p:spPr bwMode="auto">
            <a:xfrm>
              <a:off x="3867" y="3203"/>
              <a:ext cx="4407" cy="4407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_s29709"/>
            <p:cNvSpPr>
              <a:spLocks noChangeArrowheads="1" noTextEdit="1"/>
            </p:cNvSpPr>
            <p:nvPr/>
          </p:nvSpPr>
          <p:spPr bwMode="auto">
            <a:xfrm rot="4320000">
              <a:off x="5264" y="4218"/>
              <a:ext cx="4407" cy="4407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_s29708"/>
            <p:cNvSpPr>
              <a:spLocks noChangeArrowheads="1" noTextEdit="1"/>
            </p:cNvSpPr>
            <p:nvPr/>
          </p:nvSpPr>
          <p:spPr bwMode="auto">
            <a:xfrm rot="8640000">
              <a:off x="4730" y="5860"/>
              <a:ext cx="4407" cy="4407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_s29707"/>
            <p:cNvSpPr>
              <a:spLocks noChangeArrowheads="1" noTextEdit="1"/>
            </p:cNvSpPr>
            <p:nvPr/>
          </p:nvSpPr>
          <p:spPr bwMode="auto">
            <a:xfrm rot="12960000">
              <a:off x="3004" y="5860"/>
              <a:ext cx="4407" cy="4407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_s29706"/>
            <p:cNvSpPr>
              <a:spLocks noChangeArrowheads="1" noTextEdit="1"/>
            </p:cNvSpPr>
            <p:nvPr/>
          </p:nvSpPr>
          <p:spPr bwMode="auto">
            <a:xfrm rot="17280000">
              <a:off x="2470" y="4218"/>
              <a:ext cx="4407" cy="4407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_s29705"/>
            <p:cNvSpPr>
              <a:spLocks noChangeArrowheads="1"/>
            </p:cNvSpPr>
            <p:nvPr/>
          </p:nvSpPr>
          <p:spPr bwMode="auto">
            <a:xfrm>
              <a:off x="3318" y="3392"/>
              <a:ext cx="1621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Preferred Options Paper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29704"/>
            <p:cNvSpPr>
              <a:spLocks noChangeArrowheads="1"/>
            </p:cNvSpPr>
            <p:nvPr/>
          </p:nvSpPr>
          <p:spPr bwMode="auto">
            <a:xfrm>
              <a:off x="2118" y="7086"/>
              <a:ext cx="1621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Regular reviews (at least every </a:t>
              </a:r>
              <a:b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 years)</a:t>
              </a: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29703"/>
            <p:cNvSpPr>
              <a:spLocks noChangeArrowheads="1"/>
            </p:cNvSpPr>
            <p:nvPr/>
          </p:nvSpPr>
          <p:spPr bwMode="auto">
            <a:xfrm>
              <a:off x="8403" y="7085"/>
              <a:ext cx="1621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Site Specific Policies and Proposals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_s29702"/>
            <p:cNvSpPr>
              <a:spLocks noChangeArrowheads="1"/>
            </p:cNvSpPr>
            <p:nvPr/>
          </p:nvSpPr>
          <p:spPr bwMode="auto">
            <a:xfrm>
              <a:off x="7202" y="3391"/>
              <a:ext cx="1621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Plan Strategy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_s29701"/>
            <p:cNvSpPr>
              <a:spLocks noChangeArrowheads="1"/>
            </p:cNvSpPr>
            <p:nvPr/>
          </p:nvSpPr>
          <p:spPr bwMode="auto">
            <a:xfrm>
              <a:off x="5261" y="9369"/>
              <a:ext cx="1621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Annual Monitoring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AutoShape 4"/>
            <p:cNvSpPr>
              <a:spLocks noChangeArrowheads="1"/>
            </p:cNvSpPr>
            <p:nvPr/>
          </p:nvSpPr>
          <p:spPr bwMode="auto">
            <a:xfrm rot="-46434485">
              <a:off x="4893" y="5757"/>
              <a:ext cx="2885" cy="730"/>
            </a:xfrm>
            <a:prstGeom prst="rightArrow">
              <a:avLst>
                <a:gd name="adj1" fmla="val 50000"/>
                <a:gd name="adj2" fmla="val 98801"/>
              </a:avLst>
            </a:prstGeom>
            <a:solidFill>
              <a:srgbClr val="D0F7F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AutoShape 3"/>
            <p:cNvSpPr>
              <a:spLocks noChangeArrowheads="1"/>
            </p:cNvSpPr>
            <p:nvPr/>
          </p:nvSpPr>
          <p:spPr bwMode="auto">
            <a:xfrm>
              <a:off x="5761" y="7492"/>
              <a:ext cx="2469" cy="617"/>
            </a:xfrm>
            <a:prstGeom prst="rightArrow">
              <a:avLst>
                <a:gd name="adj1" fmla="val 50000"/>
                <a:gd name="adj2" fmla="val 100041"/>
              </a:avLst>
            </a:prstGeom>
            <a:solidFill>
              <a:srgbClr val="D0F7F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3910" y="7184"/>
              <a:ext cx="2160" cy="12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Flexibility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for change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96" name="Picture 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8640"/>
            <a:ext cx="5235969" cy="652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will this be achieved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With the aid of:</a:t>
            </a:r>
          </a:p>
          <a:p>
            <a:r>
              <a:rPr lang="en-GB" dirty="0" smtClean="0"/>
              <a:t> </a:t>
            </a:r>
            <a:r>
              <a:rPr lang="en-GB" b="1" dirty="0" smtClean="0"/>
              <a:t>Preparatory Studies </a:t>
            </a:r>
            <a:r>
              <a:rPr lang="en-GB" dirty="0" smtClean="0"/>
              <a:t>identifying:</a:t>
            </a:r>
          </a:p>
          <a:p>
            <a:pPr lvl="1"/>
            <a:r>
              <a:rPr lang="en-GB" dirty="0" smtClean="0"/>
              <a:t>a growth strategy to meet the populations needs including disadvantaged/under-represented groups </a:t>
            </a:r>
          </a:p>
          <a:p>
            <a:pPr lvl="1"/>
            <a:r>
              <a:rPr lang="en-GB" dirty="0" smtClean="0"/>
              <a:t>availability of existing and need for additional housing and economic development land.</a:t>
            </a:r>
          </a:p>
          <a:p>
            <a:pPr lvl="1"/>
            <a:r>
              <a:rPr lang="en-GB" dirty="0" smtClean="0"/>
              <a:t>Research into planning issues identified by Council Members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849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Linking land use to </a:t>
            </a:r>
            <a:r>
              <a:rPr lang="en-GB" dirty="0"/>
              <a:t>I</a:t>
            </a:r>
            <a:r>
              <a:rPr lang="en-GB" dirty="0" smtClean="0"/>
              <a:t>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Using the :</a:t>
            </a:r>
          </a:p>
          <a:p>
            <a:r>
              <a:rPr lang="en-GB" dirty="0" smtClean="0"/>
              <a:t>Regional and Sub Regional Transportation Plans (DRD)</a:t>
            </a:r>
          </a:p>
          <a:p>
            <a:r>
              <a:rPr lang="en-GB" dirty="0" smtClean="0"/>
              <a:t>Other infrastructural plans by other Departments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Supported by transparent government </a:t>
            </a:r>
          </a:p>
          <a:p>
            <a:r>
              <a:rPr lang="en-GB" dirty="0" smtClean="0"/>
              <a:t>Identify issues such as adequacy of infrastructure and any investment to address  (NIW) </a:t>
            </a:r>
          </a:p>
          <a:p>
            <a:r>
              <a:rPr lang="en-GB" dirty="0" smtClean="0"/>
              <a:t>The state of the environment (NIEA)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989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But more importantly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Use  the </a:t>
            </a:r>
            <a:r>
              <a:rPr lang="en-GB" b="1" dirty="0" smtClean="0"/>
              <a:t>Community Plan</a:t>
            </a:r>
            <a:r>
              <a:rPr lang="en-GB" dirty="0" smtClean="0"/>
              <a:t>:</a:t>
            </a:r>
          </a:p>
          <a:p>
            <a:pPr marL="0" indent="0"/>
            <a:r>
              <a:rPr lang="en-GB" dirty="0" smtClean="0"/>
              <a:t> Apply its vision to the Plan Strategy </a:t>
            </a:r>
          </a:p>
          <a:p>
            <a:r>
              <a:rPr lang="en-GB" dirty="0" smtClean="0"/>
              <a:t>Address its objectives when formulating local policies and proposals</a:t>
            </a:r>
            <a:endParaRPr lang="en-GB" dirty="0"/>
          </a:p>
          <a:p>
            <a:r>
              <a:rPr lang="en-GB" dirty="0" smtClean="0"/>
              <a:t>Link its programme of public investment to land needed for:</a:t>
            </a:r>
            <a:endParaRPr lang="en-GB" dirty="0"/>
          </a:p>
          <a:p>
            <a:pPr lvl="1"/>
            <a:r>
              <a:rPr lang="en-GB" dirty="0" smtClean="0"/>
              <a:t> </a:t>
            </a:r>
            <a:r>
              <a:rPr lang="en-GB" dirty="0"/>
              <a:t>health, education, and other public services</a:t>
            </a:r>
          </a:p>
          <a:p>
            <a:pPr lvl="1"/>
            <a:r>
              <a:rPr lang="en-GB" dirty="0"/>
              <a:t>Leisure recreation and tourism</a:t>
            </a:r>
          </a:p>
          <a:p>
            <a:pPr lvl="1"/>
            <a:r>
              <a:rPr lang="en-GB" dirty="0"/>
              <a:t>Local economic development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901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Putting it into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36504"/>
          </a:xfrm>
        </p:spPr>
        <p:txBody>
          <a:bodyPr>
            <a:normAutofit fontScale="25000" lnSpcReduction="2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GB" altLang="en-US" sz="2800" dirty="0" smtClean="0"/>
              <a:t>  </a:t>
            </a:r>
            <a:endParaRPr lang="en-GB" altLang="en-US" sz="43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b="1" dirty="0" smtClean="0"/>
              <a:t>Listen to the patient -</a:t>
            </a:r>
            <a:r>
              <a:rPr lang="en-GB" altLang="en-US" sz="5600" dirty="0" smtClean="0"/>
              <a:t>	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dirty="0" smtClean="0"/>
              <a:t>	Is existing policy failing, are we helping or preventing sustainable economic development.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GB" altLang="en-US" sz="56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b="1" dirty="0" smtClean="0"/>
              <a:t>Diagnose the problem  - 	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dirty="0" smtClean="0"/>
              <a:t>	Identify where deprivation occurs, the no and type of  jobs needed, translate into land requirements. 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GB" altLang="en-US" sz="56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b="1" dirty="0" smtClean="0"/>
              <a:t>Monitor the condition - </a:t>
            </a:r>
            <a:r>
              <a:rPr lang="en-GB" altLang="en-US" sz="5600" dirty="0" smtClean="0"/>
              <a:t>	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dirty="0" smtClean="0"/>
              <a:t>	How much land is available, and is it developable.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GB" altLang="en-US" sz="56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b="1" dirty="0" smtClean="0"/>
              <a:t>Formulate a care strategy </a:t>
            </a:r>
            <a:r>
              <a:rPr lang="en-GB" altLang="en-US" sz="5600" dirty="0" smtClean="0"/>
              <a:t>-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dirty="0" smtClean="0"/>
              <a:t>	Taking into  account  national trends and opportunities, new infrastructure and new technology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dirty="0" smtClean="0"/>
              <a:t>	Focus on the strengths of the local economy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dirty="0" smtClean="0"/>
              <a:t>  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b="1" dirty="0" smtClean="0"/>
              <a:t>Administer the treatment </a:t>
            </a:r>
            <a:r>
              <a:rPr lang="en-GB" altLang="en-US" sz="5600" dirty="0" smtClean="0"/>
              <a:t>–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dirty="0" smtClean="0"/>
              <a:t>	Formulate policy to meet large and small businesses, particularly local businesses.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dirty="0" smtClean="0"/>
              <a:t>	Zone land economic development in locations easily accessed,  with minimum constraint.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dirty="0" smtClean="0"/>
              <a:t>	Provide guidance on how that developed.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GB" altLang="en-US" sz="56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b="1" dirty="0" smtClean="0"/>
              <a:t>Monitor and review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5600" b="1" dirty="0" smtClean="0"/>
              <a:t>	 Are there more jobs </a:t>
            </a:r>
            <a:r>
              <a:rPr lang="en-GB" altLang="en-US" sz="5600" dirty="0" smtClean="0"/>
              <a:t> is deprivation being addressed, do we need to change the plan.</a:t>
            </a:r>
            <a:r>
              <a:rPr lang="en-GB" altLang="en-US" sz="5600" b="1" dirty="0" smtClean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GB" altLang="en-US" sz="5600" b="1" dirty="0" smtClean="0"/>
          </a:p>
          <a:p>
            <a:pPr marL="609600" indent="-609600" algn="r">
              <a:lnSpc>
                <a:spcPct val="80000"/>
              </a:lnSpc>
              <a:buNone/>
            </a:pPr>
            <a:r>
              <a:rPr lang="en-GB" altLang="en-US" sz="11200" b="1" dirty="0" smtClean="0">
                <a:solidFill>
                  <a:schemeClr val="tx2"/>
                </a:solidFill>
              </a:rPr>
              <a:t>And it still may not be the cure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GB" altLang="en-US" sz="2900" b="1" dirty="0" smtClean="0"/>
          </a:p>
          <a:p>
            <a:pPr marL="609600" indent="-609600">
              <a:lnSpc>
                <a:spcPct val="80000"/>
              </a:lnSpc>
              <a:buNone/>
            </a:pPr>
            <a:endParaRPr lang="en-GB" altLang="en-US" sz="2900" b="1" dirty="0" smtClean="0"/>
          </a:p>
          <a:p>
            <a:pPr marL="609600" indent="-609600">
              <a:lnSpc>
                <a:spcPct val="80000"/>
              </a:lnSpc>
              <a:buNone/>
            </a:pPr>
            <a:endParaRPr lang="en-GB" altLang="en-US" sz="2900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2900" b="1" dirty="0" smtClean="0"/>
              <a:t>						</a:t>
            </a:r>
          </a:p>
          <a:p>
            <a:pPr marL="609600" indent="-609600">
              <a:lnSpc>
                <a:spcPct val="80000"/>
              </a:lnSpc>
            </a:pPr>
            <a:endParaRPr lang="en-GB" altLang="en-US" sz="2900" dirty="0"/>
          </a:p>
          <a:p>
            <a:pPr algn="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89809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907704" y="1644477"/>
            <a:ext cx="5400600" cy="502488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2" name="Oval 1"/>
          <p:cNvSpPr/>
          <p:nvPr/>
        </p:nvSpPr>
        <p:spPr>
          <a:xfrm>
            <a:off x="3347617" y="1666181"/>
            <a:ext cx="2592783" cy="2698923"/>
          </a:xfrm>
          <a:prstGeom prst="ellipse">
            <a:avLst/>
          </a:prstGeom>
          <a:solidFill>
            <a:schemeClr val="accent2">
              <a:lumMod val="60000"/>
              <a:lumOff val="40000"/>
              <a:alpha val="6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2116257" y="3501009"/>
            <a:ext cx="2815783" cy="2541080"/>
          </a:xfrm>
          <a:prstGeom prst="ellipse">
            <a:avLst/>
          </a:prstGeom>
          <a:solidFill>
            <a:schemeClr val="accent2">
              <a:lumMod val="60000"/>
              <a:lumOff val="40000"/>
              <a:alpha val="6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139952" y="3429001"/>
            <a:ext cx="2858044" cy="2666366"/>
          </a:xfrm>
          <a:prstGeom prst="ellipse">
            <a:avLst/>
          </a:prstGeom>
          <a:solidFill>
            <a:schemeClr val="accent2">
              <a:lumMod val="60000"/>
              <a:lumOff val="40000"/>
              <a:alpha val="6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779813" y="2618764"/>
            <a:ext cx="1800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GB" altLang="en-US" dirty="0" smtClean="0"/>
              <a:t>Council’s</a:t>
            </a:r>
          </a:p>
          <a:p>
            <a:pPr eaLnBrk="1" hangingPunct="1"/>
            <a:r>
              <a:rPr lang="en-GB" altLang="en-US" dirty="0" smtClean="0"/>
              <a:t>Corporate </a:t>
            </a:r>
            <a:r>
              <a:rPr lang="en-GB" altLang="en-US" dirty="0"/>
              <a:t>Plan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2914054" y="4289516"/>
            <a:ext cx="1439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GB" altLang="en-US" dirty="0" smtClean="0"/>
              <a:t>Community</a:t>
            </a:r>
            <a:endParaRPr lang="en-GB" altLang="en-US" dirty="0"/>
          </a:p>
          <a:p>
            <a:pPr algn="ctr" eaLnBrk="1" hangingPunct="1"/>
            <a:r>
              <a:rPr lang="en-GB" altLang="en-US" dirty="0" smtClean="0"/>
              <a:t>Plan</a:t>
            </a:r>
            <a:endParaRPr lang="en-GB" altLang="en-US" dirty="0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5023683" y="4113076"/>
            <a:ext cx="180022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altLang="en-US" dirty="0" smtClean="0"/>
              <a:t>Local</a:t>
            </a:r>
          </a:p>
          <a:p>
            <a:pPr eaLnBrk="1" hangingPunct="1"/>
            <a:r>
              <a:rPr lang="en-GB" altLang="en-US" dirty="0" smtClean="0"/>
              <a:t>Development Plan</a:t>
            </a:r>
            <a:endParaRPr lang="en-GB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33985" y="604208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Regional Policy Context</a:t>
            </a:r>
            <a:endParaRPr lang="en-GB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95536" y="876009"/>
            <a:ext cx="832726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 But it is better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116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role of the Local Development Plan is to provide: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a </a:t>
            </a:r>
            <a:r>
              <a:rPr lang="en-GB" b="1" dirty="0" smtClean="0"/>
              <a:t>strategy </a:t>
            </a:r>
            <a:r>
              <a:rPr lang="en-GB" dirty="0" smtClean="0"/>
              <a:t>to accommodate economic growth that </a:t>
            </a:r>
          </a:p>
          <a:p>
            <a:pPr lvl="1"/>
            <a:r>
              <a:rPr lang="en-GB" dirty="0" smtClean="0"/>
              <a:t>tackles disadvantage and creating jobs </a:t>
            </a:r>
          </a:p>
          <a:p>
            <a:pPr lvl="1"/>
            <a:r>
              <a:rPr lang="en-GB" dirty="0" smtClean="0"/>
              <a:t>builds economic hubs and sustains a vibrant rural community </a:t>
            </a:r>
          </a:p>
          <a:p>
            <a:pPr lvl="1"/>
            <a:r>
              <a:rPr lang="en-GB" dirty="0" smtClean="0"/>
              <a:t>links with investment in infrastructure, transportation and other land uses; </a:t>
            </a:r>
          </a:p>
          <a:p>
            <a:pPr lvl="1"/>
            <a:r>
              <a:rPr lang="en-GB" dirty="0" smtClean="0"/>
              <a:t>is sensitive to the environment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local policies and proposals </a:t>
            </a:r>
            <a:r>
              <a:rPr lang="en-GB" dirty="0" smtClean="0"/>
              <a:t>that</a:t>
            </a:r>
          </a:p>
          <a:p>
            <a:pPr lvl="1"/>
            <a:r>
              <a:rPr lang="en-GB" dirty="0" smtClean="0"/>
              <a:t>delivers a generous supply of  economic development land</a:t>
            </a:r>
          </a:p>
          <a:p>
            <a:pPr lvl="1"/>
            <a:r>
              <a:rPr lang="en-GB" dirty="0" smtClean="0"/>
              <a:t>offers a range and choice of sites and locations  </a:t>
            </a:r>
          </a:p>
          <a:p>
            <a:pPr lvl="1"/>
            <a:r>
              <a:rPr lang="en-GB" dirty="0" smtClean="0"/>
              <a:t>takes into account local challenges and opportunities </a:t>
            </a:r>
          </a:p>
          <a:p>
            <a:pPr lvl="1"/>
            <a:r>
              <a:rPr lang="en-GB" dirty="0" smtClean="0"/>
              <a:t>Is appropriate in nature, scale and design appropriate to its locality.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3400" dirty="0" smtClean="0"/>
              <a:t>But does experience suggest we so this?  </a:t>
            </a:r>
            <a:endParaRPr lang="en-GB" sz="3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No, therefore we need to address: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GB" dirty="0" smtClean="0"/>
          </a:p>
          <a:p>
            <a:pPr marL="850392" lvl="1" indent="-457200">
              <a:buAutoNum type="arabicPlain"/>
            </a:pPr>
            <a:r>
              <a:rPr lang="en-GB" dirty="0" smtClean="0"/>
              <a:t>What’s wrong with N.I Plan making system</a:t>
            </a:r>
          </a:p>
          <a:p>
            <a:pPr marL="850392" lvl="1" indent="-457200">
              <a:buAutoNum type="arabicPlain"/>
            </a:pPr>
            <a:r>
              <a:rPr lang="en-GB" dirty="0" smtClean="0"/>
              <a:t>Introduce a new effective Local Development system. </a:t>
            </a:r>
          </a:p>
          <a:p>
            <a:pPr marL="850392" lvl="1" indent="-457200">
              <a:buAutoNum type="arabicPlain"/>
            </a:pPr>
            <a:r>
              <a:rPr lang="en-GB" dirty="0" smtClean="0"/>
              <a:t>Prepare Councils for the introduction of that system</a:t>
            </a:r>
          </a:p>
          <a:p>
            <a:pPr marL="850392" lvl="1" indent="-457200">
              <a:buAutoNum type="arabicPlain"/>
            </a:pPr>
            <a:r>
              <a:rPr lang="en-GB" dirty="0" smtClean="0"/>
              <a:t>Build multi disciplined at local level teams, focussed on sustainable economic development and linked to better linked to the communities they serve.  </a:t>
            </a:r>
          </a:p>
          <a:p>
            <a:pPr marL="393192" lvl="1" indent="0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A top heavy planning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</a:t>
            </a:r>
            <a:endParaRPr lang="en-GB" dirty="0"/>
          </a:p>
          <a:p>
            <a:pPr>
              <a:buNone/>
            </a:pPr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1691680" y="3068960"/>
            <a:ext cx="5616624" cy="7920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4355976" y="515719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4355976" y="3861048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63688" y="4365104"/>
            <a:ext cx="5616624" cy="7920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691680" y="5661248"/>
            <a:ext cx="5616624" cy="7920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195736" y="328498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REGIONAL DEVELOPMENT STRATEGY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123728" y="458112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PLANNING POLICY STATEMENTS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195736" y="587727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AREA PLANS, LOCAL &amp; SUBJECT PLANS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1691680" y="1844824"/>
            <a:ext cx="5616624" cy="7920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195736" y="206084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PROGRAMME FOR GOVERNMENT</a:t>
            </a:r>
            <a:endParaRPr lang="en-GB" dirty="0"/>
          </a:p>
        </p:txBody>
      </p:sp>
      <p:sp>
        <p:nvSpPr>
          <p:cNvPr id="18" name="Down Arrow 17"/>
          <p:cNvSpPr/>
          <p:nvPr/>
        </p:nvSpPr>
        <p:spPr>
          <a:xfrm>
            <a:off x="4355976" y="26369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What else is wrong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Slow / inefficient </a:t>
            </a:r>
          </a:p>
          <a:p>
            <a:r>
              <a:rPr lang="en-GB" dirty="0" smtClean="0"/>
              <a:t>detail obscures vision and strategy</a:t>
            </a:r>
          </a:p>
          <a:p>
            <a:r>
              <a:rPr lang="en-GB" dirty="0" smtClean="0"/>
              <a:t>Voluminous and </a:t>
            </a:r>
            <a:r>
              <a:rPr lang="en-GB" dirty="0"/>
              <a:t>hard to understand, </a:t>
            </a:r>
          </a:p>
          <a:p>
            <a:r>
              <a:rPr lang="en-GB" dirty="0" smtClean="0"/>
              <a:t>No balance of environment, social and economic factors</a:t>
            </a:r>
          </a:p>
          <a:p>
            <a:r>
              <a:rPr lang="en-GB" dirty="0" smtClean="0"/>
              <a:t>Lacks meaningful </a:t>
            </a:r>
            <a:r>
              <a:rPr lang="en-GB" dirty="0"/>
              <a:t>public engagement</a:t>
            </a:r>
          </a:p>
          <a:p>
            <a:r>
              <a:rPr lang="en-GB" dirty="0" smtClean="0"/>
              <a:t>Public examinations too long</a:t>
            </a:r>
          </a:p>
          <a:p>
            <a:r>
              <a:rPr lang="en-GB" dirty="0" smtClean="0"/>
              <a:t>Not joined up, not delivered and not central to decision making</a:t>
            </a:r>
          </a:p>
          <a:p>
            <a:r>
              <a:rPr lang="en-GB" dirty="0"/>
              <a:t>Inadequate monitoring and review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of the new system</a:t>
            </a:r>
            <a:endParaRPr lang="en-GB" dirty="0"/>
          </a:p>
        </p:txBody>
      </p:sp>
      <p:grpSp>
        <p:nvGrpSpPr>
          <p:cNvPr id="5" name="Diagram 7"/>
          <p:cNvGrpSpPr>
            <a:grpSpLocks noChangeAspect="1"/>
          </p:cNvGrpSpPr>
          <p:nvPr/>
        </p:nvGrpSpPr>
        <p:grpSpPr bwMode="auto">
          <a:xfrm>
            <a:off x="841659" y="2081607"/>
            <a:ext cx="7052051" cy="4227953"/>
            <a:chOff x="1526" y="604"/>
            <a:chExt cx="2665" cy="2560"/>
          </a:xfrm>
        </p:grpSpPr>
        <p:sp>
          <p:nvSpPr>
            <p:cNvPr id="6" name="_s1028"/>
            <p:cNvSpPr>
              <a:spLocks noChangeShapeType="1"/>
            </p:cNvSpPr>
            <p:nvPr/>
          </p:nvSpPr>
          <p:spPr bwMode="auto">
            <a:xfrm flipH="1" flipV="1">
              <a:off x="2198" y="1765"/>
              <a:ext cx="333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_s1029"/>
            <p:cNvSpPr>
              <a:spLocks noChangeArrowheads="1"/>
            </p:cNvSpPr>
            <p:nvPr/>
          </p:nvSpPr>
          <p:spPr bwMode="auto">
            <a:xfrm>
              <a:off x="1526" y="1313"/>
              <a:ext cx="691" cy="69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altLang="en-US" sz="1500" dirty="0" smtClean="0"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1500" dirty="0" smtClean="0">
                  <a:latin typeface="Arial" panose="020B0604020202020204" pitchFamily="34" charset="0"/>
                </a:rPr>
                <a:t>Co-ordinated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1500" dirty="0" smtClean="0">
                  <a:latin typeface="Arial" panose="020B0604020202020204" pitchFamily="34" charset="0"/>
                </a:rPr>
                <a:t>Monitored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1500" dirty="0" smtClean="0">
                  <a:latin typeface="Arial" panose="020B0604020202020204" pitchFamily="34" charset="0"/>
                </a:rPr>
                <a:t>Reviewed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_s1030"/>
            <p:cNvSpPr>
              <a:spLocks noChangeShapeType="1"/>
            </p:cNvSpPr>
            <p:nvPr/>
          </p:nvSpPr>
          <p:spPr bwMode="auto">
            <a:xfrm flipH="1">
              <a:off x="2451" y="2257"/>
              <a:ext cx="205" cy="2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_s1031"/>
            <p:cNvSpPr>
              <a:spLocks noChangeArrowheads="1"/>
            </p:cNvSpPr>
            <p:nvPr/>
          </p:nvSpPr>
          <p:spPr bwMode="auto">
            <a:xfrm>
              <a:off x="1903" y="2473"/>
              <a:ext cx="691" cy="69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Evidence based /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1500" dirty="0" smtClean="0">
                  <a:latin typeface="Arial" panose="020B0604020202020204" pitchFamily="34" charset="0"/>
                </a:rPr>
                <a:t>Sustainability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1500" dirty="0" smtClean="0">
                  <a:latin typeface="Arial" panose="020B0604020202020204" pitchFamily="34" charset="0"/>
                </a:rPr>
                <a:t> Assessed</a:t>
              </a:r>
              <a:endParaRPr kumimoji="0" lang="en-GB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_s1032"/>
            <p:cNvSpPr>
              <a:spLocks noChangeShapeType="1"/>
            </p:cNvSpPr>
            <p:nvPr/>
          </p:nvSpPr>
          <p:spPr bwMode="auto">
            <a:xfrm>
              <a:off x="3061" y="2257"/>
              <a:ext cx="205" cy="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_s1033"/>
            <p:cNvSpPr>
              <a:spLocks noChangeArrowheads="1"/>
            </p:cNvSpPr>
            <p:nvPr/>
          </p:nvSpPr>
          <p:spPr bwMode="auto">
            <a:xfrm>
              <a:off x="3123" y="2473"/>
              <a:ext cx="691" cy="69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Better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Community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Engagement</a:t>
              </a:r>
            </a:p>
          </p:txBody>
        </p:sp>
        <p:sp>
          <p:nvSpPr>
            <p:cNvPr id="12" name="_s1034"/>
            <p:cNvSpPr>
              <a:spLocks noChangeShapeType="1"/>
            </p:cNvSpPr>
            <p:nvPr/>
          </p:nvSpPr>
          <p:spPr bwMode="auto">
            <a:xfrm flipV="1">
              <a:off x="3186" y="1764"/>
              <a:ext cx="331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_s1035"/>
            <p:cNvSpPr>
              <a:spLocks noChangeArrowheads="1"/>
            </p:cNvSpPr>
            <p:nvPr/>
          </p:nvSpPr>
          <p:spPr bwMode="auto">
            <a:xfrm>
              <a:off x="3500" y="1313"/>
              <a:ext cx="691" cy="69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1500" dirty="0" smtClean="0">
                  <a:latin typeface="Arial" panose="020B0604020202020204" pitchFamily="34" charset="0"/>
                </a:rPr>
                <a:t>Localism,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500" dirty="0" smtClean="0">
                  <a:latin typeface="Arial" panose="020B0604020202020204" pitchFamily="34" charset="0"/>
                </a:rPr>
                <a:t>Place </a:t>
              </a:r>
              <a:r>
                <a:rPr lang="en-GB" altLang="en-US" sz="1500" dirty="0">
                  <a:latin typeface="Arial" panose="020B0604020202020204" pitchFamily="34" charset="0"/>
                </a:rPr>
                <a:t>Shaping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500" dirty="0">
                  <a:latin typeface="Arial" panose="020B0604020202020204" pitchFamily="34" charset="0"/>
                </a:rPr>
                <a:t>&amp; Regeneration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_s1036"/>
            <p:cNvSpPr>
              <a:spLocks noChangeShapeType="1"/>
            </p:cNvSpPr>
            <p:nvPr/>
          </p:nvSpPr>
          <p:spPr bwMode="auto">
            <a:xfrm flipV="1">
              <a:off x="2858" y="1286"/>
              <a:ext cx="0" cy="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_s1037"/>
            <p:cNvSpPr>
              <a:spLocks noChangeArrowheads="1"/>
            </p:cNvSpPr>
            <p:nvPr/>
          </p:nvSpPr>
          <p:spPr bwMode="auto">
            <a:xfrm>
              <a:off x="2497" y="604"/>
              <a:ext cx="691" cy="69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_s1038"/>
            <p:cNvSpPr>
              <a:spLocks noChangeArrowheads="1"/>
            </p:cNvSpPr>
            <p:nvPr/>
          </p:nvSpPr>
          <p:spPr bwMode="auto">
            <a:xfrm>
              <a:off x="2513" y="1634"/>
              <a:ext cx="691" cy="69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Local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Development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Plan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710451" y="2315734"/>
            <a:ext cx="3311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 smtClean="0">
                <a:latin typeface="Arial" panose="020B0604020202020204" pitchFamily="34" charset="0"/>
              </a:rPr>
              <a:t>Vision &amp;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 smtClean="0">
                <a:latin typeface="Arial" panose="020B0604020202020204" pitchFamily="34" charset="0"/>
              </a:rPr>
              <a:t> Strategy</a:t>
            </a:r>
            <a:endParaRPr lang="en-GB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72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Steps for successful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STEP 1  Provide the resources  –  </a:t>
            </a:r>
          </a:p>
          <a:p>
            <a:pPr lvl="1"/>
            <a:r>
              <a:rPr lang="en-GB" dirty="0" smtClean="0"/>
              <a:t>Build, train, transfer and continue to fund Plan teams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dirty="0" smtClean="0"/>
              <a:t>STEP 2 – Introduce legislative change – </a:t>
            </a:r>
          </a:p>
          <a:p>
            <a:pPr lvl="1"/>
            <a:r>
              <a:rPr lang="en-GB" dirty="0" smtClean="0"/>
              <a:t>Planning Act NI 2011</a:t>
            </a:r>
          </a:p>
          <a:p>
            <a:pPr lvl="1"/>
            <a:r>
              <a:rPr lang="en-GB" dirty="0" smtClean="0"/>
              <a:t>Draft Planning (Local Development Plan) Regulations (NI) 2015</a:t>
            </a:r>
          </a:p>
          <a:p>
            <a:pPr lvl="1"/>
            <a:r>
              <a:rPr lang="en-GB" dirty="0" smtClean="0"/>
              <a:t>Draft Planning (Statement of Community involvement) Regulations 2015 </a:t>
            </a:r>
          </a:p>
          <a:p>
            <a:pPr>
              <a:buNone/>
            </a:pPr>
            <a:endParaRPr lang="en-GB" b="1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GB" b="1" dirty="0" smtClean="0"/>
              <a:t>STEP 3 – Provide policy to encourage local initiative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en-GB" dirty="0" smtClean="0"/>
          </a:p>
          <a:p>
            <a:pPr lvl="1"/>
            <a:r>
              <a:rPr lang="en-GB" dirty="0" smtClean="0"/>
              <a:t>Revised Regional Development Strategy, </a:t>
            </a:r>
          </a:p>
          <a:p>
            <a:pPr lvl="1"/>
            <a:r>
              <a:rPr lang="en-GB" dirty="0" smtClean="0"/>
              <a:t>Draft Strategic Planning Policy Statement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STEP 4 - Prepare Key Players  – The Preparatory Studies</a:t>
            </a:r>
          </a:p>
          <a:p>
            <a:pPr lvl="1"/>
            <a:r>
              <a:rPr lang="en-GB" dirty="0" smtClean="0"/>
              <a:t>Build Capacity, </a:t>
            </a:r>
          </a:p>
          <a:p>
            <a:pPr lvl="1"/>
            <a:r>
              <a:rPr lang="en-GB" dirty="0" smtClean="0"/>
              <a:t>Inform and empower,</a:t>
            </a:r>
          </a:p>
          <a:p>
            <a:pPr lvl="1"/>
            <a:r>
              <a:rPr lang="en-GB" dirty="0" smtClean="0"/>
              <a:t>Create multi-disciplined teams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Statutory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endParaRPr lang="en-GB" dirty="0" smtClean="0"/>
          </a:p>
          <a:p>
            <a:pPr marL="667512" lvl="2" indent="0">
              <a:buNone/>
            </a:pPr>
            <a:r>
              <a:rPr lang="en-GB" b="1" dirty="0" smtClean="0"/>
              <a:t>A Plan Led System </a:t>
            </a:r>
            <a:r>
              <a:rPr lang="en-GB" dirty="0" smtClean="0"/>
              <a:t>–  applications determined in accordance with the development plan unless material considerations indicate otherwise</a:t>
            </a:r>
          </a:p>
          <a:p>
            <a:pPr lvl="2"/>
            <a:endParaRPr lang="en-GB" dirty="0"/>
          </a:p>
          <a:p>
            <a:pPr marL="667512" lvl="2" indent="0">
              <a:buNone/>
            </a:pPr>
            <a:r>
              <a:rPr lang="en-GB" dirty="0" smtClean="0"/>
              <a:t>A Two Tier Approach comprising: </a:t>
            </a:r>
          </a:p>
          <a:p>
            <a:pPr marL="1124712" lvl="2" indent="-457200">
              <a:buFont typeface="+mj-lt"/>
              <a:buAutoNum type="arabicPeriod"/>
            </a:pPr>
            <a:endParaRPr lang="en-GB" b="1" dirty="0" smtClean="0"/>
          </a:p>
          <a:p>
            <a:pPr marL="1124712" lvl="2" indent="-457200">
              <a:buFont typeface="+mj-lt"/>
              <a:buAutoNum type="arabicPeriod"/>
            </a:pPr>
            <a:r>
              <a:rPr lang="en-GB" b="1" dirty="0" smtClean="0"/>
              <a:t>Plan Strategy </a:t>
            </a:r>
            <a:r>
              <a:rPr lang="en-GB" dirty="0" smtClean="0"/>
              <a:t>– </a:t>
            </a:r>
            <a:r>
              <a:rPr lang="en-GB" altLang="en-US" dirty="0"/>
              <a:t>Sets </a:t>
            </a:r>
            <a:r>
              <a:rPr lang="en-GB" altLang="en-US" dirty="0" smtClean="0"/>
              <a:t>vision</a:t>
            </a:r>
            <a:r>
              <a:rPr lang="en-GB" altLang="en-US" dirty="0"/>
              <a:t>, </a:t>
            </a:r>
            <a:r>
              <a:rPr lang="en-GB" altLang="en-US" dirty="0" smtClean="0"/>
              <a:t>objectives </a:t>
            </a:r>
            <a:r>
              <a:rPr lang="en-GB" altLang="en-US" dirty="0"/>
              <a:t>and </a:t>
            </a:r>
            <a:r>
              <a:rPr lang="en-GB" altLang="en-US" dirty="0" smtClean="0"/>
              <a:t>growth </a:t>
            </a:r>
            <a:r>
              <a:rPr lang="en-GB" altLang="en-US" dirty="0"/>
              <a:t>strategy </a:t>
            </a:r>
            <a:r>
              <a:rPr lang="en-GB" altLang="en-US" dirty="0" smtClean="0"/>
              <a:t>and </a:t>
            </a:r>
            <a:r>
              <a:rPr lang="en-GB" altLang="en-US" dirty="0"/>
              <a:t>general </a:t>
            </a:r>
            <a:r>
              <a:rPr lang="en-GB" altLang="en-US" dirty="0" smtClean="0"/>
              <a:t>strategic </a:t>
            </a:r>
            <a:r>
              <a:rPr lang="en-GB" altLang="en-US" smtClean="0"/>
              <a:t>policies having </a:t>
            </a:r>
            <a:r>
              <a:rPr lang="en-GB" altLang="en-US" dirty="0" smtClean="0"/>
              <a:t>regard to the Regional Policy</a:t>
            </a:r>
          </a:p>
          <a:p>
            <a:pPr marL="1124712" lvl="2" indent="-457200">
              <a:buNone/>
            </a:pPr>
            <a:r>
              <a:rPr lang="en-GB" altLang="en-US" dirty="0" smtClean="0"/>
              <a:t> 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GB" b="1" dirty="0" smtClean="0"/>
              <a:t>Local Policies Plan – </a:t>
            </a:r>
            <a:r>
              <a:rPr lang="en-GB" dirty="0" smtClean="0"/>
              <a:t>Sets local policies &amp; proposals including settlement limits, zonings and designations consistent with Plan Strategy. </a:t>
            </a:r>
          </a:p>
          <a:p>
            <a:pPr lvl="3"/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	</a:t>
            </a:r>
          </a:p>
          <a:p>
            <a:pPr lvl="2"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Statutory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Timetable  </a:t>
            </a:r>
            <a:r>
              <a:rPr lang="en-GB" dirty="0" smtClean="0"/>
              <a:t>- Of key publication dates based on project managed approach.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b="1" dirty="0" smtClean="0"/>
              <a:t>Statement of Community Involvement </a:t>
            </a:r>
            <a:r>
              <a:rPr lang="en-GB" dirty="0" smtClean="0"/>
              <a:t>– setting out who, how, where and when consultation and policy making is to take place.</a:t>
            </a:r>
          </a:p>
          <a:p>
            <a:endParaRPr lang="en-GB" dirty="0" smtClean="0"/>
          </a:p>
          <a:p>
            <a:r>
              <a:rPr lang="en-GB" b="1" dirty="0" smtClean="0"/>
              <a:t>Preferred Options  Paper </a:t>
            </a:r>
            <a:r>
              <a:rPr lang="en-GB" dirty="0" smtClean="0"/>
              <a:t>– Front loading consultation process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393192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881</TotalTime>
  <Words>724</Words>
  <Application>Microsoft Macintosh PowerPoint</Application>
  <PresentationFormat>On-screen Show (4:3)</PresentationFormat>
  <Paragraphs>205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Local Development Plans &amp;  Economic Development</vt:lpstr>
      <vt:lpstr>  The role of the Local Development Plan is to provide:</vt:lpstr>
      <vt:lpstr>No, therefore we need to address:</vt:lpstr>
      <vt:lpstr> A top heavy planning system</vt:lpstr>
      <vt:lpstr> What else is wrong </vt:lpstr>
      <vt:lpstr>Objectives of the new system</vt:lpstr>
      <vt:lpstr> Steps for successful change</vt:lpstr>
      <vt:lpstr>Statutory requirements</vt:lpstr>
      <vt:lpstr>Statutory Requirements</vt:lpstr>
      <vt:lpstr>Sustainability Appraisal</vt:lpstr>
      <vt:lpstr>Public Examinations and adoption</vt:lpstr>
      <vt:lpstr>Post adoption</vt:lpstr>
      <vt:lpstr>PowerPoint Presentation</vt:lpstr>
      <vt:lpstr>How will this be achieved</vt:lpstr>
      <vt:lpstr>Linking land use to Infrastructure</vt:lpstr>
      <vt:lpstr> But more importantly </vt:lpstr>
      <vt:lpstr> Putting it into practice</vt:lpstr>
      <vt:lpstr>PowerPoint Presentation</vt:lpstr>
    </vt:vector>
  </TitlesOfParts>
  <Company>IT Assist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Assessment and Development Plan Making</dc:title>
  <dc:creator>Chris Boomer</dc:creator>
  <cp:lastModifiedBy>Paula Madigan</cp:lastModifiedBy>
  <cp:revision>102</cp:revision>
  <cp:lastPrinted>2014-06-17T20:21:10Z</cp:lastPrinted>
  <dcterms:created xsi:type="dcterms:W3CDTF">2014-01-15T11:43:55Z</dcterms:created>
  <dcterms:modified xsi:type="dcterms:W3CDTF">2014-06-25T13:03:49Z</dcterms:modified>
</cp:coreProperties>
</file>