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85" autoAdjust="0"/>
  </p:normalViewPr>
  <p:slideViewPr>
    <p:cSldViewPr showGuides="1">
      <p:cViewPr varScale="1">
        <p:scale>
          <a:sx n="82" d="100"/>
          <a:sy n="82" d="100"/>
        </p:scale>
        <p:origin x="-143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567F5-A850-4410-A2D6-94C284FC42DE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9762D-7762-43CD-8F09-D00E89B462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426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9762D-7762-43CD-8F09-D00E89B4625B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897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7232C-DA43-4C8A-88A8-9DA960B19320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IE" altLang="en-US" dirty="0"/>
              <a:t>20 weeks public consultation / </a:t>
            </a:r>
            <a:r>
              <a:rPr lang="en-IE" altLang="en-US" b="1" dirty="0"/>
              <a:t>4 weeks after adoption Plan comes </a:t>
            </a:r>
          </a:p>
          <a:p>
            <a:r>
              <a:rPr lang="en-IE" altLang="en-US" b="1" dirty="0"/>
              <a:t>into effect (no later than weekending 103)</a:t>
            </a:r>
            <a:endParaRPr lang="en-IE" altLang="en-US" dirty="0"/>
          </a:p>
          <a:p>
            <a:endParaRPr lang="en-IE" altLang="en-US" dirty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BF99-511C-4BFA-A366-CA00DEAADE93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38BE-C358-47FB-BDA0-34080FFE7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987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BF99-511C-4BFA-A366-CA00DEAADE93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38BE-C358-47FB-BDA0-34080FFE7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26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BF99-511C-4BFA-A366-CA00DEAADE93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38BE-C358-47FB-BDA0-34080FFE7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533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BD5284-C807-4B1F-B7B9-E0998C1C1B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598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BF99-511C-4BFA-A366-CA00DEAADE93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38BE-C358-47FB-BDA0-34080FFE7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46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BF99-511C-4BFA-A366-CA00DEAADE93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38BE-C358-47FB-BDA0-34080FFE7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650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BF99-511C-4BFA-A366-CA00DEAADE93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38BE-C358-47FB-BDA0-34080FFE7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976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BF99-511C-4BFA-A366-CA00DEAADE93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38BE-C358-47FB-BDA0-34080FFE7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911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BF99-511C-4BFA-A366-CA00DEAADE93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38BE-C358-47FB-BDA0-34080FFE7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483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BF99-511C-4BFA-A366-CA00DEAADE93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38BE-C358-47FB-BDA0-34080FFE7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38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BF99-511C-4BFA-A366-CA00DEAADE93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38BE-C358-47FB-BDA0-34080FFE7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703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BF99-511C-4BFA-A366-CA00DEAADE93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38BE-C358-47FB-BDA0-34080FFE7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875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BBF99-511C-4BFA-A366-CA00DEAADE93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38BE-C358-47FB-BDA0-34080FFE7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065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019175"/>
            <a:ext cx="49434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158"/>
            <a:ext cx="7772400" cy="1470025"/>
          </a:xfrm>
        </p:spPr>
        <p:txBody>
          <a:bodyPr/>
          <a:lstStyle/>
          <a:p>
            <a:r>
              <a:rPr lang="en-IE" dirty="0" smtClean="0"/>
              <a:t>Preparing a Development Plan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38825"/>
            <a:ext cx="6400800" cy="1019176"/>
          </a:xfrm>
        </p:spPr>
        <p:txBody>
          <a:bodyPr/>
          <a:lstStyle/>
          <a:p>
            <a:r>
              <a:rPr lang="en-IE" dirty="0" smtClean="0"/>
              <a:t>A councillor’s view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57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068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vision of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future spatial development of your area</a:t>
            </a:r>
          </a:p>
          <a:p>
            <a:pPr lvl="1"/>
            <a:r>
              <a:rPr lang="en-IE" dirty="0" smtClean="0"/>
              <a:t>The economy</a:t>
            </a:r>
          </a:p>
          <a:p>
            <a:pPr lvl="1"/>
            <a:r>
              <a:rPr lang="en-IE" dirty="0" smtClean="0"/>
              <a:t>The infrastructure</a:t>
            </a:r>
          </a:p>
          <a:p>
            <a:pPr lvl="1"/>
            <a:r>
              <a:rPr lang="en-IE" dirty="0" smtClean="0"/>
              <a:t>The urban centres</a:t>
            </a:r>
          </a:p>
          <a:p>
            <a:pPr lvl="1"/>
            <a:r>
              <a:rPr lang="en-IE" dirty="0" smtClean="0"/>
              <a:t>The recreational areas</a:t>
            </a:r>
          </a:p>
          <a:p>
            <a:pPr lvl="1"/>
            <a:r>
              <a:rPr lang="en-IE" dirty="0" smtClean="0"/>
              <a:t>The architecture</a:t>
            </a:r>
          </a:p>
          <a:p>
            <a:pPr lvl="1"/>
            <a:r>
              <a:rPr lang="en-IE" dirty="0" smtClean="0"/>
              <a:t>The heritage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769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Not a blank canvas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 smtClean="0"/>
              <a:t>A plethora of strategies</a:t>
            </a:r>
          </a:p>
          <a:p>
            <a:pPr lvl="1"/>
            <a:r>
              <a:rPr lang="en-IE" dirty="0" smtClean="0"/>
              <a:t>Regional Planning Guidelines</a:t>
            </a:r>
          </a:p>
          <a:p>
            <a:pPr lvl="1"/>
            <a:r>
              <a:rPr lang="en-IE" dirty="0" smtClean="0"/>
              <a:t>Housing Strategy</a:t>
            </a:r>
          </a:p>
          <a:p>
            <a:pPr lvl="1"/>
            <a:r>
              <a:rPr lang="en-IE" dirty="0" smtClean="0"/>
              <a:t>Density Guidelines</a:t>
            </a:r>
          </a:p>
          <a:p>
            <a:pPr lvl="1"/>
            <a:r>
              <a:rPr lang="en-IE" dirty="0" smtClean="0"/>
              <a:t>Retail Strategy</a:t>
            </a:r>
          </a:p>
          <a:p>
            <a:pPr lvl="1"/>
            <a:r>
              <a:rPr lang="en-IE" dirty="0" smtClean="0"/>
              <a:t>Flood risk</a:t>
            </a:r>
          </a:p>
          <a:p>
            <a:pPr lvl="1"/>
            <a:r>
              <a:rPr lang="en-IE" dirty="0" smtClean="0"/>
              <a:t>National Transport and Roads Strategy</a:t>
            </a:r>
          </a:p>
          <a:p>
            <a:pPr lvl="1"/>
            <a:r>
              <a:rPr lang="en-IE" dirty="0" smtClean="0"/>
              <a:t>Anti-poverty strategy</a:t>
            </a:r>
          </a:p>
          <a:p>
            <a:pPr lvl="1"/>
            <a:r>
              <a:rPr lang="en-IE" dirty="0" smtClean="0"/>
              <a:t>EU directives</a:t>
            </a:r>
          </a:p>
          <a:p>
            <a:pPr lvl="1"/>
            <a:r>
              <a:rPr lang="en-IE" dirty="0" smtClean="0"/>
              <a:t>Appropriate assessments</a:t>
            </a:r>
          </a:p>
          <a:p>
            <a:pPr lvl="1"/>
            <a:r>
              <a:rPr lang="en-IE" dirty="0" smtClean="0"/>
              <a:t>National Climate Change strategy</a:t>
            </a:r>
          </a:p>
          <a:p>
            <a:pPr lvl="1"/>
            <a:r>
              <a:rPr lang="en-IE" dirty="0" smtClean="0"/>
              <a:t>Strategic Environmental Assessments</a:t>
            </a:r>
          </a:p>
          <a:p>
            <a:pPr marL="457200" lvl="1" indent="0">
              <a:buNone/>
            </a:pPr>
            <a:r>
              <a:rPr lang="en-IE" dirty="0" smtClean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5760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And you are not alone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Planners</a:t>
            </a:r>
          </a:p>
          <a:p>
            <a:r>
              <a:rPr lang="en-IE" dirty="0" smtClean="0"/>
              <a:t>Investors</a:t>
            </a:r>
          </a:p>
          <a:p>
            <a:r>
              <a:rPr lang="en-IE" dirty="0" smtClean="0"/>
              <a:t>Landowners</a:t>
            </a:r>
          </a:p>
          <a:p>
            <a:r>
              <a:rPr lang="en-IE" dirty="0" smtClean="0"/>
              <a:t>Developers</a:t>
            </a:r>
          </a:p>
          <a:p>
            <a:r>
              <a:rPr lang="en-IE" dirty="0" smtClean="0"/>
              <a:t>Community</a:t>
            </a:r>
          </a:p>
          <a:p>
            <a:r>
              <a:rPr lang="en-IE" dirty="0" smtClean="0"/>
              <a:t>Prescribed bodies</a:t>
            </a:r>
          </a:p>
          <a:p>
            <a:r>
              <a:rPr lang="en-IE" dirty="0" smtClean="0"/>
              <a:t>Councillors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1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Plan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The written statement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The maps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21757" y="2654523"/>
            <a:ext cx="3703390" cy="31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7760"/>
            <a:ext cx="3444304" cy="37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11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written statement</a:t>
            </a:r>
            <a:endParaRPr lang="en-IE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IE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27104" y="1412776"/>
            <a:ext cx="4388296" cy="4896544"/>
          </a:xfrm>
        </p:spPr>
        <p:txBody>
          <a:bodyPr>
            <a:normAutofit fontScale="77500" lnSpcReduction="20000"/>
          </a:bodyPr>
          <a:lstStyle/>
          <a:p>
            <a:r>
              <a:rPr lang="en-IE" i="1" dirty="0" smtClean="0">
                <a:solidFill>
                  <a:schemeClr val="accent6">
                    <a:lumMod val="75000"/>
                  </a:schemeClr>
                </a:solidFill>
              </a:rPr>
              <a:t>Strategic Context</a:t>
            </a:r>
          </a:p>
          <a:p>
            <a:pPr lvl="1"/>
            <a:r>
              <a:rPr lang="en-IE" dirty="0" smtClean="0"/>
              <a:t>Current Trends and Issues</a:t>
            </a:r>
          </a:p>
          <a:p>
            <a:pPr lvl="1"/>
            <a:r>
              <a:rPr lang="en-IE" dirty="0" smtClean="0"/>
              <a:t>Development Plan Strategy</a:t>
            </a:r>
          </a:p>
          <a:p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Policies and Objectives </a:t>
            </a:r>
          </a:p>
          <a:p>
            <a:pPr lvl="1"/>
            <a:r>
              <a:rPr lang="en-IE" dirty="0" smtClean="0"/>
              <a:t>Land use zoning objectives</a:t>
            </a:r>
          </a:p>
          <a:p>
            <a:pPr lvl="1"/>
            <a:r>
              <a:rPr lang="en-IE" dirty="0" smtClean="0"/>
              <a:t>Housing, Urban and Rural</a:t>
            </a:r>
          </a:p>
          <a:p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Economic Development</a:t>
            </a:r>
          </a:p>
          <a:p>
            <a:pPr lvl="1"/>
            <a:r>
              <a:rPr lang="en-IE" dirty="0" smtClean="0"/>
              <a:t>Enterprise</a:t>
            </a:r>
          </a:p>
          <a:p>
            <a:pPr lvl="1"/>
            <a:r>
              <a:rPr lang="en-IE" dirty="0" smtClean="0"/>
              <a:t>Retail</a:t>
            </a:r>
          </a:p>
          <a:p>
            <a:pPr lvl="1"/>
            <a:r>
              <a:rPr lang="en-IE" dirty="0" smtClean="0"/>
              <a:t>Tourism</a:t>
            </a:r>
          </a:p>
          <a:p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Environmental, Heritage and Amenities</a:t>
            </a:r>
          </a:p>
          <a:p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Infrastructure</a:t>
            </a:r>
          </a:p>
          <a:p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Supporting information</a:t>
            </a:r>
          </a:p>
          <a:p>
            <a:pPr lvl="1"/>
            <a:r>
              <a:rPr lang="en-IE" dirty="0" smtClean="0"/>
              <a:t>Population  and economic projections</a:t>
            </a:r>
          </a:p>
          <a:p>
            <a:pPr lvl="1"/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28098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851920" y="3573016"/>
            <a:ext cx="648072" cy="29073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424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Maps - zoning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06489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estephen\AppData\Local\Microsoft\Windows\Temporary Internet Files\Content.IE5\UV6R48RH\MP900341509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9" y="4437112"/>
            <a:ext cx="3136901" cy="22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37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noFill/>
          <a:ln/>
        </p:spPr>
        <p:txBody>
          <a:bodyPr/>
          <a:lstStyle/>
          <a:p>
            <a:r>
              <a:rPr lang="en-IE" altLang="en-US"/>
              <a:t>Development Plan Timeline</a:t>
            </a:r>
            <a:endParaRPr lang="en-US" altLang="en-US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447800" y="3733800"/>
            <a:ext cx="1143000" cy="9906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71600" y="3886200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altLang="en-US" sz="1600" b="1" dirty="0">
                <a:latin typeface="FingalSans" pitchFamily="2" charset="0"/>
              </a:rPr>
              <a:t>Manager’s report on submissions</a:t>
            </a:r>
            <a:endParaRPr lang="en-US" altLang="en-US" sz="1600" b="1" dirty="0">
              <a:latin typeface="FingalSans" pitchFamily="2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895600" y="3733800"/>
            <a:ext cx="1143000" cy="9906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819400" y="3733800"/>
            <a:ext cx="1295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altLang="en-US" b="1" dirty="0">
                <a:latin typeface="FingalSans" pitchFamily="2" charset="0"/>
              </a:rPr>
              <a:t>Cllrs consider Manager’s Report</a:t>
            </a:r>
            <a:endParaRPr lang="en-US" altLang="en-US" b="1" dirty="0">
              <a:latin typeface="FingalSans" pitchFamily="2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343400" y="3733800"/>
            <a:ext cx="1295400" cy="990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191000" y="3810000"/>
            <a:ext cx="160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IE" altLang="en-US" sz="1600" b="1" dirty="0">
                <a:latin typeface="FingalSans" pitchFamily="2" charset="0"/>
              </a:rPr>
              <a:t>Prepare Draft </a:t>
            </a:r>
            <a:endParaRPr lang="en-IE" altLang="en-US" sz="1600" b="1" dirty="0" smtClean="0">
              <a:latin typeface="FingalSans" pitchFamily="2" charset="0"/>
            </a:endParaRPr>
          </a:p>
          <a:p>
            <a:pPr algn="ctr" eaLnBrk="0" hangingPunct="0"/>
            <a:r>
              <a:rPr lang="en-IE" altLang="en-US" sz="1600" b="1" dirty="0" smtClean="0">
                <a:latin typeface="FingalSans" pitchFamily="2" charset="0"/>
              </a:rPr>
              <a:t>Amendments for</a:t>
            </a:r>
            <a:endParaRPr lang="en-IE" altLang="en-US" sz="1600" b="1" dirty="0">
              <a:latin typeface="FingalSans" pitchFamily="2" charset="0"/>
            </a:endParaRPr>
          </a:p>
          <a:p>
            <a:pPr algn="ctr" eaLnBrk="0" hangingPunct="0"/>
            <a:r>
              <a:rPr lang="en-IE" altLang="en-US" sz="1600" b="1" dirty="0" smtClean="0">
                <a:latin typeface="FingalSans" pitchFamily="2" charset="0"/>
              </a:rPr>
              <a:t>Public </a:t>
            </a:r>
            <a:r>
              <a:rPr lang="en-IE" altLang="en-US" sz="1600" b="1" dirty="0">
                <a:latin typeface="FingalSans" pitchFamily="2" charset="0"/>
              </a:rPr>
              <a:t>consultation</a:t>
            </a:r>
            <a:endParaRPr lang="en-US" altLang="en-US" sz="1600" b="1" dirty="0">
              <a:latin typeface="FingalSans" pitchFamily="2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533400" y="4191000"/>
            <a:ext cx="838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590800" y="41910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038600" y="41910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57200" y="5730875"/>
            <a:ext cx="990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2895600" y="5289550"/>
            <a:ext cx="1143000" cy="9906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819400" y="5305425"/>
            <a:ext cx="1295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altLang="en-US" b="1" dirty="0">
                <a:latin typeface="FingalSans" pitchFamily="2" charset="0"/>
              </a:rPr>
              <a:t>Cllrs consider Manager’s Report</a:t>
            </a:r>
            <a:endParaRPr lang="en-US" altLang="en-US" b="1" dirty="0">
              <a:latin typeface="FingalSans" pitchFamily="2" charset="0"/>
            </a:endParaRP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4495800" y="5334000"/>
            <a:ext cx="2209800" cy="974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419600" y="5181600"/>
            <a:ext cx="23622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en-IE" altLang="en-US" sz="1400" b="1" dirty="0">
              <a:latin typeface="FingalSans" pitchFamily="2" charset="0"/>
            </a:endParaRPr>
          </a:p>
          <a:p>
            <a:pPr algn="ctr" eaLnBrk="0" hangingPunct="0"/>
            <a:r>
              <a:rPr lang="en-IE" altLang="en-US" sz="1600" b="1" dirty="0">
                <a:latin typeface="FingalSans" pitchFamily="2" charset="0"/>
              </a:rPr>
              <a:t>Plan adopted (week 99)</a:t>
            </a:r>
          </a:p>
          <a:p>
            <a:pPr algn="ctr" eaLnBrk="0" hangingPunct="0"/>
            <a:r>
              <a:rPr lang="en-IE" altLang="en-US" sz="1600" b="1" dirty="0">
                <a:latin typeface="FingalSans" pitchFamily="2" charset="0"/>
              </a:rPr>
              <a:t> </a:t>
            </a:r>
          </a:p>
          <a:p>
            <a:pPr algn="ctr" eaLnBrk="0" hangingPunct="0"/>
            <a:r>
              <a:rPr lang="en-IE" altLang="en-US" sz="1600" b="1" dirty="0">
                <a:latin typeface="FingalSans" pitchFamily="2" charset="0"/>
              </a:rPr>
              <a:t>Plan comes into effect (week 103)</a:t>
            </a:r>
            <a:endParaRPr lang="en-US" altLang="en-US" sz="1600" b="1" dirty="0">
              <a:latin typeface="FingalSans" pitchFamily="2" charset="0"/>
            </a:endParaRP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2590800" y="574675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6200" y="9906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IE" altLang="en-US" sz="2800" b="1">
                <a:solidFill>
                  <a:srgbClr val="800080"/>
                </a:solidFill>
                <a:latin typeface="FingalSans" pitchFamily="2" charset="0"/>
              </a:rPr>
              <a:t>YEAR 1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752600" y="16002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b="1">
                <a:solidFill>
                  <a:srgbClr val="800080"/>
                </a:solidFill>
                <a:latin typeface="FingalSans" pitchFamily="2" charset="0"/>
              </a:rPr>
              <a:t>9-16</a:t>
            </a:r>
            <a:endParaRPr lang="en-US" altLang="en-US" b="1">
              <a:solidFill>
                <a:srgbClr val="800080"/>
              </a:solidFill>
              <a:latin typeface="FingalSans" pitchFamily="2" charset="0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3124200" y="160020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b="1">
                <a:solidFill>
                  <a:srgbClr val="800080"/>
                </a:solidFill>
                <a:latin typeface="FingalSans" pitchFamily="2" charset="0"/>
              </a:rPr>
              <a:t>17-38</a:t>
            </a:r>
            <a:endParaRPr lang="en-US" altLang="en-US" b="1">
              <a:solidFill>
                <a:srgbClr val="800080"/>
              </a:solidFill>
              <a:latin typeface="FingalSans" pitchFamily="2" charset="0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4616450" y="160020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b="1">
                <a:solidFill>
                  <a:srgbClr val="800080"/>
                </a:solidFill>
                <a:latin typeface="FingalSans" pitchFamily="2" charset="0"/>
              </a:rPr>
              <a:t>39-46</a:t>
            </a:r>
            <a:endParaRPr lang="en-US" altLang="en-US" b="1">
              <a:solidFill>
                <a:srgbClr val="800080"/>
              </a:solidFill>
              <a:latin typeface="FingalSans" pitchFamily="2" charset="0"/>
            </a:endParaRP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6064250" y="16002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b="1">
                <a:solidFill>
                  <a:srgbClr val="800080"/>
                </a:solidFill>
                <a:latin typeface="FingalSans" pitchFamily="2" charset="0"/>
              </a:rPr>
              <a:t>47- 48</a:t>
            </a:r>
            <a:endParaRPr lang="en-US" altLang="en-US" b="1">
              <a:solidFill>
                <a:srgbClr val="800080"/>
              </a:solidFill>
              <a:latin typeface="FingalSans" pitchFamily="2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76200" y="31242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IE" altLang="en-US" sz="2800" b="1">
                <a:solidFill>
                  <a:srgbClr val="800080"/>
                </a:solidFill>
                <a:latin typeface="FingalSans" pitchFamily="2" charset="0"/>
              </a:rPr>
              <a:t>YEAR 2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506413" y="5943600"/>
            <a:ext cx="636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sz="1400" b="1">
                <a:solidFill>
                  <a:srgbClr val="800080"/>
                </a:solidFill>
                <a:latin typeface="FingalSans" pitchFamily="2" charset="0"/>
              </a:rPr>
              <a:t>86-89</a:t>
            </a:r>
            <a:endParaRPr lang="en-US" altLang="en-US" sz="1400" b="1">
              <a:solidFill>
                <a:srgbClr val="800080"/>
              </a:solidFill>
              <a:latin typeface="FingalSans" pitchFamily="2" charset="0"/>
            </a:endParaRP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1676400" y="6248400"/>
            <a:ext cx="636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sz="1400" b="1">
                <a:solidFill>
                  <a:srgbClr val="800080"/>
                </a:solidFill>
                <a:latin typeface="FingalSans" pitchFamily="2" charset="0"/>
              </a:rPr>
              <a:t>90-93</a:t>
            </a:r>
            <a:endParaRPr lang="en-US" altLang="en-US" sz="1400" b="1">
              <a:solidFill>
                <a:srgbClr val="800080"/>
              </a:solidFill>
              <a:latin typeface="FingalSans" pitchFamily="2" charset="0"/>
            </a:endParaRP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3048000" y="6248400"/>
            <a:ext cx="636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sz="1400" b="1">
                <a:solidFill>
                  <a:srgbClr val="800080"/>
                </a:solidFill>
                <a:latin typeface="FingalSans" pitchFamily="2" charset="0"/>
              </a:rPr>
              <a:t>94-99</a:t>
            </a:r>
            <a:endParaRPr lang="en-US" altLang="en-US" sz="1400" b="1">
              <a:solidFill>
                <a:srgbClr val="800080"/>
              </a:solidFill>
              <a:latin typeface="FingalSans" pitchFamily="2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447800" y="5257800"/>
            <a:ext cx="1143000" cy="9906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1371600" y="5410200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altLang="en-US" sz="1600" b="1" dirty="0">
                <a:latin typeface="FingalSans" pitchFamily="2" charset="0"/>
              </a:rPr>
              <a:t>Manager’s report on submissions</a:t>
            </a:r>
            <a:endParaRPr lang="en-US" altLang="en-US" sz="1600" b="1" dirty="0">
              <a:latin typeface="FingalSans" pitchFamily="2" charset="0"/>
            </a:endParaRP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228600" y="5410200"/>
            <a:ext cx="167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sz="1600" b="1" dirty="0">
                <a:latin typeface="FingalSans" pitchFamily="2" charset="0"/>
              </a:rPr>
              <a:t>Public</a:t>
            </a:r>
          </a:p>
          <a:p>
            <a:pPr eaLnBrk="0" hangingPunct="0">
              <a:spcBef>
                <a:spcPct val="50000"/>
              </a:spcBef>
            </a:pPr>
            <a:r>
              <a:rPr lang="en-IE" altLang="en-US" sz="1600" b="1" dirty="0">
                <a:latin typeface="FingalSans" pitchFamily="2" charset="0"/>
              </a:rPr>
              <a:t>consultation</a:t>
            </a:r>
            <a:endParaRPr lang="en-US" altLang="en-US" sz="1600" b="1" dirty="0">
              <a:latin typeface="FingalSans" pitchFamily="2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152400" y="3886200"/>
            <a:ext cx="167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sz="1600" b="1" dirty="0">
                <a:latin typeface="FingalSans" pitchFamily="2" charset="0"/>
              </a:rPr>
              <a:t>Public</a:t>
            </a:r>
          </a:p>
          <a:p>
            <a:pPr eaLnBrk="0" hangingPunct="0">
              <a:spcBef>
                <a:spcPct val="50000"/>
              </a:spcBef>
            </a:pPr>
            <a:r>
              <a:rPr lang="en-IE" altLang="en-US" sz="1600" b="1" dirty="0">
                <a:latin typeface="FingalSans" pitchFamily="2" charset="0"/>
              </a:rPr>
              <a:t>consultation</a:t>
            </a:r>
            <a:endParaRPr lang="en-US" altLang="en-US" sz="1600" b="1" dirty="0">
              <a:latin typeface="FingalSans" pitchFamily="2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7315200" y="3521075"/>
            <a:ext cx="1828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IE" altLang="en-US" sz="2400" b="1">
                <a:latin typeface="FingalSans" pitchFamily="2" charset="0"/>
              </a:rPr>
              <a:t>Amended Draft Plan</a:t>
            </a:r>
          </a:p>
          <a:p>
            <a:pPr algn="ctr" eaLnBrk="0" hangingPunct="0"/>
            <a:r>
              <a:rPr lang="en-IE" altLang="en-US" b="1">
                <a:latin typeface="FingalSans" pitchFamily="2" charset="0"/>
              </a:rPr>
              <a:t>(36 weeks)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7456488" y="5013325"/>
            <a:ext cx="1447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IE" altLang="en-US" sz="2400" b="1">
                <a:latin typeface="FingalSans" pitchFamily="2" charset="0"/>
              </a:rPr>
              <a:t>Plan </a:t>
            </a:r>
          </a:p>
          <a:p>
            <a:pPr algn="ctr" eaLnBrk="0" hangingPunct="0"/>
            <a:r>
              <a:rPr lang="en-IE" altLang="en-US" sz="2400" b="1">
                <a:latin typeface="FingalSans" pitchFamily="2" charset="0"/>
              </a:rPr>
              <a:t>Adopted</a:t>
            </a:r>
          </a:p>
          <a:p>
            <a:pPr algn="ctr" eaLnBrk="0" hangingPunct="0"/>
            <a:r>
              <a:rPr lang="en-IE" altLang="en-US" b="1">
                <a:latin typeface="FingalSans" pitchFamily="2" charset="0"/>
              </a:rPr>
              <a:t>(14 weeks)</a:t>
            </a:r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8153400" y="2819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 flipH="1">
            <a:off x="8142288" y="4648200"/>
            <a:ext cx="11112" cy="365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7315200" y="914400"/>
            <a:ext cx="1855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IE" altLang="en-US" sz="1600" b="1" i="1">
                <a:latin typeface="FingalSans" pitchFamily="2" charset="0"/>
              </a:rPr>
              <a:t>Preparatory work</a:t>
            </a:r>
            <a:endParaRPr lang="en-US" altLang="en-US" sz="1600" b="1" i="1">
              <a:latin typeface="FingalSans" pitchFamily="2" charset="0"/>
            </a:endParaRPr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 flipH="1">
            <a:off x="8142288" y="6096000"/>
            <a:ext cx="11112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7456488" y="6276975"/>
            <a:ext cx="16875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IE" altLang="en-US" sz="1600" b="1" i="1">
                <a:latin typeface="FingalSans" pitchFamily="2" charset="0"/>
              </a:rPr>
              <a:t>Implementation</a:t>
            </a:r>
          </a:p>
          <a:p>
            <a:pPr eaLnBrk="0" hangingPunct="0"/>
            <a:r>
              <a:rPr lang="en-IE" altLang="en-US" sz="1600" b="1" i="1">
                <a:latin typeface="FingalSans" pitchFamily="2" charset="0"/>
              </a:rPr>
              <a:t>&amp; monitoring</a:t>
            </a:r>
            <a:endParaRPr lang="en-US" altLang="en-US" sz="1600" b="1" i="1">
              <a:latin typeface="FingalSans" pitchFamily="2" charset="0"/>
            </a:endParaRPr>
          </a:p>
        </p:txBody>
      </p:sp>
      <p:sp>
        <p:nvSpPr>
          <p:cNvPr id="6182" name="AutoShape 38"/>
          <p:cNvSpPr>
            <a:spLocks noChangeArrowheads="1"/>
          </p:cNvSpPr>
          <p:nvPr/>
        </p:nvSpPr>
        <p:spPr bwMode="auto">
          <a:xfrm>
            <a:off x="1497013" y="1524000"/>
            <a:ext cx="1143000" cy="9906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1420813" y="1676400"/>
            <a:ext cx="12954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altLang="en-US" sz="1600" b="1" dirty="0">
                <a:latin typeface="FingalSans" pitchFamily="2" charset="0"/>
              </a:rPr>
              <a:t>Manager’s report on </a:t>
            </a:r>
            <a:r>
              <a:rPr lang="en-IE" altLang="en-US" b="1" dirty="0">
                <a:latin typeface="FingalSans" pitchFamily="2" charset="0"/>
              </a:rPr>
              <a:t>submissions</a:t>
            </a:r>
            <a:endParaRPr lang="en-US" altLang="en-US" sz="1600" b="1" dirty="0">
              <a:latin typeface="FingalSans" pitchFamily="2" charset="0"/>
            </a:endParaRPr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2944813" y="1524000"/>
            <a:ext cx="1143000" cy="990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2868613" y="1676400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IE" altLang="en-US" b="1" dirty="0">
                <a:latin typeface="FingalSans" pitchFamily="2" charset="0"/>
              </a:rPr>
              <a:t>Prep. of Draft</a:t>
            </a:r>
          </a:p>
          <a:p>
            <a:pPr algn="ctr" eaLnBrk="0" hangingPunct="0"/>
            <a:r>
              <a:rPr lang="en-IE" altLang="en-US" b="1" dirty="0">
                <a:latin typeface="FingalSans" pitchFamily="2" charset="0"/>
              </a:rPr>
              <a:t>Plan</a:t>
            </a:r>
            <a:endParaRPr lang="en-US" altLang="en-US" b="1" dirty="0">
              <a:latin typeface="FingalSans" pitchFamily="2" charset="0"/>
            </a:endParaRPr>
          </a:p>
        </p:txBody>
      </p:sp>
      <p:sp>
        <p:nvSpPr>
          <p:cNvPr id="6186" name="AutoShape 42"/>
          <p:cNvSpPr>
            <a:spLocks noChangeArrowheads="1"/>
          </p:cNvSpPr>
          <p:nvPr/>
        </p:nvSpPr>
        <p:spPr bwMode="auto">
          <a:xfrm>
            <a:off x="4392613" y="1524000"/>
            <a:ext cx="1143000" cy="9906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4316413" y="167640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altLang="en-US" sz="2000" b="1" dirty="0">
                <a:latin typeface="FingalSans" pitchFamily="2" charset="0"/>
              </a:rPr>
              <a:t>Cllrs consider </a:t>
            </a:r>
            <a:endParaRPr lang="en-IE" altLang="en-US" sz="2000" b="1" dirty="0" smtClean="0">
              <a:latin typeface="FingalSans" pitchFamily="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IE" altLang="en-US" sz="2000" b="1" dirty="0" smtClean="0">
                <a:latin typeface="FingalSans" pitchFamily="2" charset="0"/>
              </a:rPr>
              <a:t>Draft </a:t>
            </a:r>
            <a:r>
              <a:rPr lang="en-IE" altLang="en-US" sz="2000" b="1" dirty="0">
                <a:latin typeface="FingalSans" pitchFamily="2" charset="0"/>
              </a:rPr>
              <a:t>Plan</a:t>
            </a:r>
            <a:endParaRPr lang="en-US" altLang="en-US" sz="2000" b="1" dirty="0">
              <a:latin typeface="FingalSans" pitchFamily="2" charset="0"/>
            </a:endParaRPr>
          </a:p>
        </p:txBody>
      </p:sp>
      <p:sp>
        <p:nvSpPr>
          <p:cNvPr id="6188" name="AutoShape 44"/>
          <p:cNvSpPr>
            <a:spLocks noChangeArrowheads="1"/>
          </p:cNvSpPr>
          <p:nvPr/>
        </p:nvSpPr>
        <p:spPr bwMode="auto">
          <a:xfrm>
            <a:off x="5840413" y="1524000"/>
            <a:ext cx="1143000" cy="990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5737714" y="1672491"/>
            <a:ext cx="129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altLang="en-US" sz="1600" b="1" dirty="0" smtClean="0">
                <a:latin typeface="FingalSans" pitchFamily="2" charset="0"/>
              </a:rPr>
              <a:t>Prepare </a:t>
            </a:r>
            <a:r>
              <a:rPr lang="en-IE" altLang="en-US" sz="1600" b="1" dirty="0">
                <a:latin typeface="FingalSans" pitchFamily="2" charset="0"/>
              </a:rPr>
              <a:t>Draft for Public consultation</a:t>
            </a:r>
            <a:endParaRPr lang="en-US" altLang="en-US" sz="1600" b="1" dirty="0">
              <a:latin typeface="FingalSans" pitchFamily="2" charset="0"/>
            </a:endParaRPr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>
            <a:off x="582613" y="1981200"/>
            <a:ext cx="838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125413" y="1676400"/>
            <a:ext cx="167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sz="1600" b="1" dirty="0">
                <a:latin typeface="FingalSans" pitchFamily="2" charset="0"/>
              </a:rPr>
              <a:t>Public</a:t>
            </a:r>
          </a:p>
          <a:p>
            <a:pPr eaLnBrk="0" hangingPunct="0">
              <a:spcBef>
                <a:spcPct val="50000"/>
              </a:spcBef>
            </a:pPr>
            <a:r>
              <a:rPr lang="en-IE" altLang="en-US" sz="1600" b="1" dirty="0">
                <a:latin typeface="FingalSans" pitchFamily="2" charset="0"/>
              </a:rPr>
              <a:t>consultation</a:t>
            </a:r>
            <a:endParaRPr lang="en-US" altLang="en-US" sz="1600" b="1" dirty="0">
              <a:latin typeface="FingalSans" pitchFamily="2" charset="0"/>
            </a:endParaRPr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2640013" y="19812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4087813" y="19812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5535613" y="19812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1725613" y="2503488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sz="1400" b="1">
                <a:solidFill>
                  <a:srgbClr val="800080"/>
                </a:solidFill>
                <a:latin typeface="FingalSans" pitchFamily="2" charset="0"/>
              </a:rPr>
              <a:t>9-16</a:t>
            </a:r>
            <a:endParaRPr lang="en-US" altLang="en-US" sz="1400" b="1">
              <a:solidFill>
                <a:srgbClr val="800080"/>
              </a:solidFill>
              <a:latin typeface="FingalSans" pitchFamily="2" charset="0"/>
            </a:endParaRPr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3097213" y="2514600"/>
            <a:ext cx="636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sz="1400" b="1">
                <a:solidFill>
                  <a:srgbClr val="800080"/>
                </a:solidFill>
                <a:latin typeface="FingalSans" pitchFamily="2" charset="0"/>
              </a:rPr>
              <a:t>17-38</a:t>
            </a:r>
            <a:endParaRPr lang="en-US" altLang="en-US" sz="1400" b="1">
              <a:solidFill>
                <a:srgbClr val="800080"/>
              </a:solidFill>
              <a:latin typeface="FingalSans" pitchFamily="2" charset="0"/>
            </a:endParaRPr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4589463" y="2514600"/>
            <a:ext cx="636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sz="1400" b="1">
                <a:solidFill>
                  <a:srgbClr val="800080"/>
                </a:solidFill>
                <a:latin typeface="FingalSans" pitchFamily="2" charset="0"/>
              </a:rPr>
              <a:t>39-46</a:t>
            </a:r>
            <a:endParaRPr lang="en-US" altLang="en-US" sz="1400" b="1">
              <a:solidFill>
                <a:srgbClr val="800080"/>
              </a:solidFill>
              <a:latin typeface="FingalSans" pitchFamily="2" charset="0"/>
            </a:endParaRPr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6037263" y="25146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sz="1400" b="1">
                <a:solidFill>
                  <a:srgbClr val="800080"/>
                </a:solidFill>
                <a:latin typeface="FingalSans" pitchFamily="2" charset="0"/>
              </a:rPr>
              <a:t>47- 48</a:t>
            </a:r>
            <a:endParaRPr lang="en-US" altLang="en-US" sz="1400" b="1">
              <a:solidFill>
                <a:srgbClr val="800080"/>
              </a:solidFill>
              <a:latin typeface="FingalSans" pitchFamily="2" charset="0"/>
            </a:endParaRP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7467600" y="1447800"/>
            <a:ext cx="1371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IE" altLang="en-US" sz="2400" b="1">
                <a:latin typeface="FingalSans" pitchFamily="2" charset="0"/>
              </a:rPr>
              <a:t>Draft Stage</a:t>
            </a:r>
          </a:p>
          <a:p>
            <a:pPr algn="ctr" eaLnBrk="0" hangingPunct="0"/>
            <a:r>
              <a:rPr lang="en-IE" altLang="en-US" b="1">
                <a:latin typeface="FingalSans" pitchFamily="2" charset="0"/>
              </a:rPr>
              <a:t>(48 weeks)</a:t>
            </a:r>
            <a:r>
              <a:rPr lang="en-IE" altLang="en-US" sz="2400" b="1">
                <a:latin typeface="FingalSans" pitchFamily="2" charset="0"/>
              </a:rPr>
              <a:t> </a:t>
            </a:r>
            <a:endParaRPr lang="en-US" altLang="en-US" sz="2400" b="1">
              <a:latin typeface="FingalSans" pitchFamily="2" charset="0"/>
            </a:endParaRPr>
          </a:p>
        </p:txBody>
      </p:sp>
      <p:sp>
        <p:nvSpPr>
          <p:cNvPr id="6200" name="Line 56"/>
          <p:cNvSpPr>
            <a:spLocks noChangeShapeType="1"/>
          </p:cNvSpPr>
          <p:nvPr/>
        </p:nvSpPr>
        <p:spPr bwMode="auto">
          <a:xfrm flipH="1">
            <a:off x="8126413" y="121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>
            <a:off x="6350" y="2514600"/>
            <a:ext cx="1365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sz="1400" b="1">
                <a:solidFill>
                  <a:srgbClr val="800080"/>
                </a:solidFill>
                <a:latin typeface="FingalSans" pitchFamily="2" charset="0"/>
              </a:rPr>
              <a:t>Weeks no. 1-8</a:t>
            </a:r>
            <a:endParaRPr lang="en-US" altLang="en-US" sz="1400" b="1">
              <a:solidFill>
                <a:srgbClr val="800080"/>
              </a:solidFill>
              <a:latin typeface="FingalSans" pitchFamily="2" charset="0"/>
            </a:endParaRPr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1752600" y="4713288"/>
            <a:ext cx="636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sz="1400" b="1">
                <a:solidFill>
                  <a:srgbClr val="800080"/>
                </a:solidFill>
                <a:latin typeface="FingalSans" pitchFamily="2" charset="0"/>
              </a:rPr>
              <a:t>59-70</a:t>
            </a:r>
            <a:endParaRPr lang="en-US" altLang="en-US" sz="1400" b="1">
              <a:solidFill>
                <a:srgbClr val="800080"/>
              </a:solidFill>
              <a:latin typeface="FingalSans" pitchFamily="2" charset="0"/>
            </a:endParaRPr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>
            <a:off x="3124200" y="4724400"/>
            <a:ext cx="636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sz="1400" b="1">
                <a:solidFill>
                  <a:srgbClr val="800080"/>
                </a:solidFill>
                <a:latin typeface="FingalSans" pitchFamily="2" charset="0"/>
              </a:rPr>
              <a:t>71-82</a:t>
            </a:r>
            <a:endParaRPr lang="en-US" altLang="en-US" sz="1400" b="1">
              <a:solidFill>
                <a:srgbClr val="800080"/>
              </a:solidFill>
              <a:latin typeface="FingalSans" pitchFamily="2" charset="0"/>
            </a:endParaRP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4648200" y="4724400"/>
            <a:ext cx="636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sz="1400" b="1">
                <a:solidFill>
                  <a:srgbClr val="800080"/>
                </a:solidFill>
                <a:latin typeface="FingalSans" pitchFamily="2" charset="0"/>
              </a:rPr>
              <a:t>83-85</a:t>
            </a:r>
            <a:endParaRPr lang="en-US" altLang="en-US" sz="1400" b="1">
              <a:solidFill>
                <a:srgbClr val="800080"/>
              </a:solidFill>
              <a:latin typeface="FingalSans" pitchFamily="2" charset="0"/>
            </a:endParaRPr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>
            <a:off x="76200" y="4724400"/>
            <a:ext cx="156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en-US" sz="1400" b="1">
                <a:solidFill>
                  <a:srgbClr val="800080"/>
                </a:solidFill>
                <a:latin typeface="FingalSans" pitchFamily="2" charset="0"/>
              </a:rPr>
              <a:t>Weeks no. 49-58</a:t>
            </a:r>
            <a:endParaRPr lang="en-US" altLang="en-US" sz="1400" b="1">
              <a:solidFill>
                <a:srgbClr val="800080"/>
              </a:solidFill>
              <a:latin typeface="Fingal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7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mtClean="0"/>
          </a:p>
          <a:p>
            <a:r>
              <a:rPr lang="en-IE" smtClean="0"/>
              <a:t>Watch </a:t>
            </a:r>
            <a:r>
              <a:rPr lang="en-IE" dirty="0" smtClean="0"/>
              <a:t>weasel words</a:t>
            </a:r>
          </a:p>
          <a:p>
            <a:r>
              <a:rPr lang="en-IE" dirty="0" smtClean="0"/>
              <a:t>Local area plans</a:t>
            </a:r>
          </a:p>
          <a:p>
            <a:r>
              <a:rPr lang="en-IE" dirty="0" smtClean="0"/>
              <a:t>Public consultation</a:t>
            </a:r>
          </a:p>
          <a:p>
            <a:r>
              <a:rPr lang="en-IE" dirty="0" smtClean="0"/>
              <a:t>It’s a plan not a permission</a:t>
            </a:r>
          </a:p>
          <a:p>
            <a:r>
              <a:rPr lang="en-IE" dirty="0" smtClean="0"/>
              <a:t>Quasi-judicial function</a:t>
            </a:r>
          </a:p>
          <a:p>
            <a:r>
              <a:rPr lang="en-IE" dirty="0" smtClean="0"/>
              <a:t>Development must be sustainable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28670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679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325</Words>
  <Application>Microsoft Macintosh PowerPoint</Application>
  <PresentationFormat>On-screen Show (4:3)</PresentationFormat>
  <Paragraphs>114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Preparing a Development Plan</vt:lpstr>
      <vt:lpstr>A vision of</vt:lpstr>
      <vt:lpstr>Not a blank canvas</vt:lpstr>
      <vt:lpstr>And you are not alone</vt:lpstr>
      <vt:lpstr>The Plan</vt:lpstr>
      <vt:lpstr>The written statement</vt:lpstr>
      <vt:lpstr>Maps - zoning</vt:lpstr>
      <vt:lpstr>Development Plan Timeline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a Development Plan</dc:title>
  <dc:creator>Elaine Stephen</dc:creator>
  <cp:lastModifiedBy>Paula Madigan</cp:lastModifiedBy>
  <cp:revision>8</cp:revision>
  <dcterms:created xsi:type="dcterms:W3CDTF">2014-06-20T19:37:10Z</dcterms:created>
  <dcterms:modified xsi:type="dcterms:W3CDTF">2014-06-23T09:08:29Z</dcterms:modified>
</cp:coreProperties>
</file>