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8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0" userDrawn="1">
          <p15:clr>
            <a:srgbClr val="A4A3A4"/>
          </p15:clr>
        </p15:guide>
        <p15:guide id="2" pos="11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94660"/>
  </p:normalViewPr>
  <p:slideViewPr>
    <p:cSldViewPr snapToGrid="0">
      <p:cViewPr>
        <p:scale>
          <a:sx n="125" d="100"/>
          <a:sy n="125" d="100"/>
        </p:scale>
        <p:origin x="-176" y="88"/>
      </p:cViewPr>
      <p:guideLst>
        <p:guide orient="horz" pos="300"/>
        <p:guide pos="11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24/06/2014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71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24/06/2014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102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24/06/2014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388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24/06/2014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675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24/06/2014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712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24/06/2014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008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24/06/2014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459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24/06/2014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291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24/06/2014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62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24/06/2014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258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24/06/2014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341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24/06/2014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535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24/06/2014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685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24/06/2014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108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24/06/2014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953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24/06/2014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87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24/06/2014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583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24/06/2014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7068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  <p:sldLayoutId id="21474838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100" y="541868"/>
            <a:ext cx="7023101" cy="2693458"/>
          </a:xfrm>
        </p:spPr>
        <p:txBody>
          <a:bodyPr>
            <a:normAutofit/>
          </a:bodyPr>
          <a:lstStyle/>
          <a:p>
            <a:r>
              <a:rPr lang="en-GB" sz="4800" dirty="0" smtClean="0">
                <a:latin typeface="Myriad Pro" panose="020B0503030403020204" pitchFamily="34" charset="0"/>
                <a:cs typeface="Segoe UI Light" panose="020B0502040204020203" pitchFamily="34" charset="0"/>
              </a:rPr>
              <a:t>PLANNING IN SCOTLAND</a:t>
            </a:r>
            <a:endParaRPr lang="en-GB" sz="4800" dirty="0">
              <a:latin typeface="Myriad Pro" panose="020B0503030403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3475566"/>
            <a:ext cx="4953001" cy="1405467"/>
          </a:xfrm>
        </p:spPr>
        <p:txBody>
          <a:bodyPr>
            <a:normAutofit fontScale="85000" lnSpcReduction="10000"/>
          </a:bodyPr>
          <a:lstStyle/>
          <a:p>
            <a:r>
              <a:rPr lang="en-GB" sz="3000" b="1" dirty="0" smtClean="0">
                <a:latin typeface="Myriad Pro" panose="020B0503030403020204" pitchFamily="34" charset="0"/>
                <a:cs typeface="Segoe UI" panose="020B0502040204020203" pitchFamily="34" charset="0"/>
              </a:rPr>
              <a:t>Councillor Stephen Hagan</a:t>
            </a:r>
          </a:p>
          <a:p>
            <a:r>
              <a:rPr lang="en-GB" sz="2400" dirty="0" err="1" smtClean="0">
                <a:latin typeface="Myriad Pro" panose="020B0503030403020204" pitchFamily="34" charset="0"/>
                <a:cs typeface="Segoe UI" panose="020B0502040204020203" pitchFamily="34" charset="0"/>
              </a:rPr>
              <a:t>Cosla</a:t>
            </a:r>
            <a:r>
              <a:rPr lang="en-GB" sz="2400" dirty="0" smtClean="0">
                <a:latin typeface="Myriad Pro" panose="020B0503030403020204" pitchFamily="34" charset="0"/>
                <a:cs typeface="Segoe UI" panose="020B0502040204020203" pitchFamily="34" charset="0"/>
              </a:rPr>
              <a:t> spokesperson for development, economy, and sustainability</a:t>
            </a:r>
            <a:endParaRPr lang="en-GB" sz="2400" dirty="0">
              <a:latin typeface="Myriad Pro" panose="020B0503030403020204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825" y="5110143"/>
            <a:ext cx="1400176" cy="99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8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62" y="476251"/>
            <a:ext cx="7437437" cy="1589618"/>
          </a:xfrm>
        </p:spPr>
        <p:txBody>
          <a:bodyPr anchor="t">
            <a:normAutofit/>
          </a:bodyPr>
          <a:lstStyle/>
          <a:p>
            <a:r>
              <a:rPr lang="en-GB" sz="3600" b="1" dirty="0">
                <a:latin typeface="Myriad Pro" panose="020B0503030403020204" pitchFamily="34" charset="0"/>
                <a:cs typeface="Segoe UI" panose="020B0502040204020203" pitchFamily="34" charset="0"/>
              </a:rPr>
              <a:t>Financial Challenges facing local </a:t>
            </a:r>
            <a:r>
              <a:rPr lang="en-GB" sz="3600" b="1" dirty="0" smtClean="0">
                <a:latin typeface="Myriad Pro" panose="020B0503030403020204" pitchFamily="34" charset="0"/>
                <a:cs typeface="Segoe UI" panose="020B0502040204020203" pitchFamily="34" charset="0"/>
              </a:rPr>
              <a:t>government</a:t>
            </a:r>
            <a:endParaRPr lang="en-GB" sz="3600" b="1" dirty="0">
              <a:latin typeface="Myriad Pro" panose="020B050303040302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049" y="5791201"/>
            <a:ext cx="1181101" cy="8364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063" y="2549000"/>
            <a:ext cx="6495575" cy="36232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9407" y="1963602"/>
            <a:ext cx="6400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latin typeface="Myriad Pro" panose="020B0503030403020204" pitchFamily="34" charset="0"/>
                <a:cs typeface="Segoe UI Light" panose="020B0502040204020203" pitchFamily="34" charset="0"/>
              </a:rPr>
              <a:t>Illustrative Outlook for Scottish DEL Expenditure:</a:t>
            </a:r>
            <a:endParaRPr lang="en-GB" sz="2400" dirty="0">
              <a:latin typeface="Myriad Pro" panose="020B0503030403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9407" y="6274332"/>
            <a:ext cx="3486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Christie Commission </a:t>
            </a:r>
            <a:r>
              <a:rPr lang="en-GB" dirty="0" smtClean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2011</a:t>
            </a:r>
            <a:endParaRPr lang="en-GB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157733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62" y="476251"/>
            <a:ext cx="7437437" cy="1589618"/>
          </a:xfrm>
        </p:spPr>
        <p:txBody>
          <a:bodyPr anchor="t">
            <a:normAutofit/>
          </a:bodyPr>
          <a:lstStyle/>
          <a:p>
            <a:r>
              <a:rPr lang="en-GB" sz="3600" b="1" dirty="0">
                <a:latin typeface="Myriad Pro" panose="020B0503030403020204" pitchFamily="34" charset="0"/>
                <a:cs typeface="Segoe UI" panose="020B0502040204020203" pitchFamily="34" charset="0"/>
              </a:rPr>
              <a:t>Planning Roadshows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564" y="1872193"/>
            <a:ext cx="4572000" cy="34290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049" y="5791201"/>
            <a:ext cx="1181101" cy="83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78171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62" y="476251"/>
            <a:ext cx="7437437" cy="1589618"/>
          </a:xfrm>
        </p:spPr>
        <p:txBody>
          <a:bodyPr anchor="t">
            <a:normAutofit/>
          </a:bodyPr>
          <a:lstStyle/>
          <a:p>
            <a:r>
              <a:rPr lang="en-GB" sz="3600" b="1" dirty="0">
                <a:latin typeface="Myriad Pro" panose="020B0503030403020204" pitchFamily="34" charset="0"/>
                <a:cs typeface="Segoe UI" panose="020B0502040204020203" pitchFamily="34" charset="0"/>
              </a:rPr>
              <a:t>Partnership </a:t>
            </a:r>
            <a:r>
              <a:rPr lang="en-GB" sz="3600" b="1" dirty="0" smtClean="0">
                <a:latin typeface="Myriad Pro" panose="020B0503030403020204" pitchFamily="34" charset="0"/>
                <a:cs typeface="Segoe UI" panose="020B0502040204020203" pitchFamily="34" charset="0"/>
              </a:rPr>
              <a:t>working</a:t>
            </a:r>
            <a:endParaRPr lang="en-GB" sz="3600" b="1" dirty="0">
              <a:latin typeface="Myriad Pro" panose="020B050303040302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150" y="1914525"/>
            <a:ext cx="6394449" cy="3876676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Myriad Pro" panose="020B0503030403020204" pitchFamily="34" charset="0"/>
                <a:cs typeface="Segoe UI Light" panose="020B0502040204020203" pitchFamily="34" charset="0"/>
              </a:rPr>
              <a:t>High Level Group on Planning</a:t>
            </a:r>
          </a:p>
          <a:p>
            <a:r>
              <a:rPr lang="en-GB" sz="3600" dirty="0">
                <a:latin typeface="Myriad Pro" panose="020B0503030403020204" pitchFamily="34" charset="0"/>
                <a:cs typeface="Segoe UI Light" panose="020B0502040204020203" pitchFamily="34" charset="0"/>
              </a:rPr>
              <a:t>Resources</a:t>
            </a:r>
          </a:p>
          <a:p>
            <a:r>
              <a:rPr lang="en-GB" sz="3600" dirty="0">
                <a:latin typeface="Myriad Pro" panose="020B0503030403020204" pitchFamily="34" charset="0"/>
                <a:cs typeface="Segoe UI Light" panose="020B0502040204020203" pitchFamily="34" charset="0"/>
              </a:rPr>
              <a:t>Fees</a:t>
            </a:r>
          </a:p>
          <a:p>
            <a:r>
              <a:rPr lang="en-GB" sz="3600" dirty="0">
                <a:latin typeface="Myriad Pro" panose="020B0503030403020204" pitchFamily="34" charset="0"/>
                <a:cs typeface="Segoe UI Light" panose="020B0502040204020203" pitchFamily="34" charset="0"/>
              </a:rPr>
              <a:t>Performance</a:t>
            </a:r>
          </a:p>
          <a:p>
            <a:endParaRPr lang="en-GB" sz="3600" dirty="0">
              <a:latin typeface="Myriad Pro" panose="020B0503030403020204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049" y="5791201"/>
            <a:ext cx="1181101" cy="83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66318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62" y="476251"/>
            <a:ext cx="7437437" cy="1589618"/>
          </a:xfrm>
        </p:spPr>
        <p:txBody>
          <a:bodyPr anchor="t">
            <a:normAutofit/>
          </a:bodyPr>
          <a:lstStyle/>
          <a:p>
            <a:r>
              <a:rPr lang="en-GB" sz="3600" b="1" dirty="0">
                <a:latin typeface="Myriad Pro" panose="020B0503030403020204" pitchFamily="34" charset="0"/>
                <a:cs typeface="Segoe UI" panose="020B0502040204020203" pitchFamily="34" charset="0"/>
              </a:rPr>
              <a:t>Lessons </a:t>
            </a:r>
            <a:r>
              <a:rPr lang="en-GB" sz="3600" b="1" dirty="0" smtClean="0">
                <a:latin typeface="Myriad Pro" panose="020B0503030403020204" pitchFamily="34" charset="0"/>
                <a:cs typeface="Segoe UI" panose="020B0502040204020203" pitchFamily="34" charset="0"/>
              </a:rPr>
              <a:t>Learnt</a:t>
            </a:r>
            <a:endParaRPr lang="en-GB" sz="3600" b="1" dirty="0">
              <a:latin typeface="Myriad Pro" panose="020B050303040302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150" y="1058334"/>
            <a:ext cx="6750050" cy="4969933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GB" sz="3200" dirty="0" smtClean="0">
                <a:latin typeface="Myriad Pro" panose="020B0503030403020204" pitchFamily="34" charset="0"/>
                <a:cs typeface="Segoe UI Light" panose="020B0502040204020203" pitchFamily="34" charset="0"/>
              </a:rPr>
              <a:t>Early </a:t>
            </a:r>
            <a:r>
              <a:rPr lang="en-GB" sz="3200" dirty="0">
                <a:latin typeface="Myriad Pro" panose="020B0503030403020204" pitchFamily="34" charset="0"/>
                <a:cs typeface="Segoe UI Light" panose="020B0502040204020203" pitchFamily="34" charset="0"/>
              </a:rPr>
              <a:t>elected member engagement in planning </a:t>
            </a:r>
            <a:r>
              <a:rPr lang="en-GB" sz="3200" dirty="0" smtClean="0">
                <a:latin typeface="Myriad Pro" panose="020B0503030403020204" pitchFamily="34" charset="0"/>
                <a:cs typeface="Segoe UI Light" panose="020B0502040204020203" pitchFamily="34" charset="0"/>
              </a:rPr>
              <a:t>discussions</a:t>
            </a:r>
            <a:endParaRPr lang="en-GB" sz="3200" dirty="0">
              <a:latin typeface="Myriad Pro" panose="020B0503030403020204" pitchFamily="34" charset="0"/>
              <a:cs typeface="Segoe UI Light" panose="020B0502040204020203" pitchFamily="34" charset="0"/>
            </a:endParaRPr>
          </a:p>
          <a:p>
            <a:pPr>
              <a:spcAft>
                <a:spcPts val="1200"/>
              </a:spcAft>
            </a:pPr>
            <a:r>
              <a:rPr lang="en-GB" sz="3200" dirty="0">
                <a:latin typeface="Myriad Pro" panose="020B0503030403020204" pitchFamily="34" charset="0"/>
                <a:cs typeface="Segoe UI Light" panose="020B0502040204020203" pitchFamily="34" charset="0"/>
              </a:rPr>
              <a:t>C</a:t>
            </a:r>
            <a:r>
              <a:rPr lang="en-GB" sz="3200" dirty="0" smtClean="0">
                <a:latin typeface="Myriad Pro" panose="020B0503030403020204" pitchFamily="34" charset="0"/>
                <a:cs typeface="Segoe UI Light" panose="020B0502040204020203" pitchFamily="34" charset="0"/>
              </a:rPr>
              <a:t>lear </a:t>
            </a:r>
            <a:r>
              <a:rPr lang="en-GB" sz="3200" dirty="0">
                <a:latin typeface="Myriad Pro" panose="020B0503030403020204" pitchFamily="34" charset="0"/>
                <a:cs typeface="Segoe UI Light" panose="020B0502040204020203" pitchFamily="34" charset="0"/>
              </a:rPr>
              <a:t>guidance</a:t>
            </a:r>
          </a:p>
          <a:p>
            <a:pPr>
              <a:spcAft>
                <a:spcPts val="1200"/>
              </a:spcAft>
            </a:pPr>
            <a:r>
              <a:rPr lang="en-GB" sz="3200" dirty="0">
                <a:latin typeface="Myriad Pro" panose="020B0503030403020204" pitchFamily="34" charset="0"/>
                <a:cs typeface="Segoe UI Light" panose="020B0502040204020203" pitchFamily="34" charset="0"/>
              </a:rPr>
              <a:t>Training</a:t>
            </a:r>
          </a:p>
          <a:p>
            <a:pPr>
              <a:spcAft>
                <a:spcPts val="1200"/>
              </a:spcAft>
            </a:pPr>
            <a:r>
              <a:rPr lang="en-GB" sz="3200" dirty="0">
                <a:latin typeface="Myriad Pro" panose="020B0503030403020204" pitchFamily="34" charset="0"/>
                <a:cs typeface="Segoe UI Light" panose="020B0502040204020203" pitchFamily="34" charset="0"/>
              </a:rPr>
              <a:t>P</a:t>
            </a:r>
            <a:r>
              <a:rPr lang="en-GB" sz="3200" dirty="0" smtClean="0">
                <a:latin typeface="Myriad Pro" panose="020B0503030403020204" pitchFamily="34" charset="0"/>
                <a:cs typeface="Segoe UI Light" panose="020B0502040204020203" pitchFamily="34" charset="0"/>
              </a:rPr>
              <a:t>artnership </a:t>
            </a:r>
            <a:r>
              <a:rPr lang="en-GB" sz="3200" dirty="0">
                <a:latin typeface="Myriad Pro" panose="020B0503030403020204" pitchFamily="34" charset="0"/>
                <a:cs typeface="Segoe UI Light" panose="020B0502040204020203" pitchFamily="34" charset="0"/>
              </a:rPr>
              <a:t>working arrangements with the Planning Minister</a:t>
            </a:r>
          </a:p>
          <a:p>
            <a:pPr>
              <a:spcAft>
                <a:spcPts val="1200"/>
              </a:spcAft>
            </a:pPr>
            <a:r>
              <a:rPr lang="en-GB" sz="3200" dirty="0">
                <a:latin typeface="Myriad Pro" panose="020B0503030403020204" pitchFamily="34" charset="0"/>
                <a:cs typeface="Segoe UI Light" panose="020B0502040204020203" pitchFamily="34" charset="0"/>
              </a:rPr>
              <a:t>F</a:t>
            </a:r>
            <a:r>
              <a:rPr lang="en-GB" sz="3200" dirty="0" smtClean="0">
                <a:latin typeface="Myriad Pro" panose="020B0503030403020204" pitchFamily="34" charset="0"/>
                <a:cs typeface="Segoe UI Light" panose="020B0502040204020203" pitchFamily="34" charset="0"/>
              </a:rPr>
              <a:t>ee </a:t>
            </a:r>
            <a:r>
              <a:rPr lang="en-GB" sz="3200" dirty="0">
                <a:latin typeface="Myriad Pro" panose="020B0503030403020204" pitchFamily="34" charset="0"/>
                <a:cs typeface="Segoe UI Light" panose="020B0502040204020203" pitchFamily="34" charset="0"/>
              </a:rPr>
              <a:t>levels adequately reflect </a:t>
            </a:r>
            <a:r>
              <a:rPr lang="en-GB" sz="3200" dirty="0" smtClean="0">
                <a:latin typeface="Myriad Pro" panose="020B0503030403020204" pitchFamily="34" charset="0"/>
                <a:cs typeface="Segoe UI Light" panose="020B0502040204020203" pitchFamily="34" charset="0"/>
              </a:rPr>
              <a:t>costs</a:t>
            </a:r>
            <a:endParaRPr lang="en-GB" sz="3200" dirty="0">
              <a:latin typeface="Myriad Pro" panose="020B0503030403020204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049" y="5791201"/>
            <a:ext cx="1181101" cy="83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41454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2686051"/>
            <a:ext cx="7772400" cy="1589618"/>
          </a:xfrm>
        </p:spPr>
        <p:txBody>
          <a:bodyPr anchor="t">
            <a:noAutofit/>
          </a:bodyPr>
          <a:lstStyle/>
          <a:p>
            <a:pPr algn="ctr"/>
            <a:r>
              <a:rPr lang="en-GB" sz="6600" cap="none" spc="600" dirty="0" smtClean="0">
                <a:latin typeface="Myriad Pro" panose="020B0503030403020204" pitchFamily="34" charset="0"/>
                <a:cs typeface="Segoe UI" panose="020B0502040204020203" pitchFamily="34" charset="0"/>
              </a:rPr>
              <a:t>Thank  You</a:t>
            </a:r>
            <a:endParaRPr lang="en-GB" sz="6600" cap="none" spc="600" dirty="0">
              <a:latin typeface="Myriad Pro" panose="020B050303040302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049" y="5791201"/>
            <a:ext cx="1181101" cy="83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43012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531" y="476251"/>
            <a:ext cx="8125869" cy="1589618"/>
          </a:xfrm>
        </p:spPr>
        <p:txBody>
          <a:bodyPr anchor="t">
            <a:noAutofit/>
          </a:bodyPr>
          <a:lstStyle/>
          <a:p>
            <a:r>
              <a:rPr lang="en-GB" sz="3200" b="1" dirty="0" smtClean="0">
                <a:latin typeface="Myriad Pro" panose="020B0503030403020204" pitchFamily="34" charset="0"/>
                <a:cs typeface="Segoe UI" panose="020B0502040204020203" pitchFamily="34" charset="0"/>
              </a:rPr>
              <a:t>supporting </a:t>
            </a:r>
            <a:r>
              <a:rPr lang="en-GB" sz="3200" b="1" dirty="0">
                <a:latin typeface="Myriad Pro" panose="020B0503030403020204" pitchFamily="34" charset="0"/>
                <a:cs typeface="Segoe UI" panose="020B0502040204020203" pitchFamily="34" charset="0"/>
              </a:rPr>
              <a:t>economic growth and regeneration through </a:t>
            </a:r>
            <a:r>
              <a:rPr lang="en-GB" sz="3200" b="1" dirty="0" smtClean="0">
                <a:latin typeface="Myriad Pro" panose="020B0503030403020204" pitchFamily="34" charset="0"/>
                <a:cs typeface="Segoe UI" panose="020B0502040204020203" pitchFamily="34" charset="0"/>
              </a:rPr>
              <a:t>planning</a:t>
            </a:r>
            <a:endParaRPr lang="en-GB" sz="3200" b="1" dirty="0">
              <a:latin typeface="Myriad Pro" panose="020B050303040302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2065869"/>
            <a:ext cx="8027987" cy="3725332"/>
          </a:xfrm>
        </p:spPr>
        <p:txBody>
          <a:bodyPr>
            <a:noAutofit/>
          </a:bodyPr>
          <a:lstStyle/>
          <a:p>
            <a:pPr>
              <a:spcAft>
                <a:spcPts val="1600"/>
              </a:spcAft>
            </a:pPr>
            <a:r>
              <a:rPr lang="en-GB" sz="2600" dirty="0" smtClean="0">
                <a:latin typeface="Myriad Pro" panose="020B0503030403020204" pitchFamily="34" charset="0"/>
                <a:cs typeface="Segoe UI Light" panose="020B0502040204020203" pitchFamily="34" charset="0"/>
              </a:rPr>
              <a:t>My </a:t>
            </a:r>
            <a:r>
              <a:rPr lang="en-GB" sz="2600" dirty="0">
                <a:latin typeface="Myriad Pro" panose="020B0503030403020204" pitchFamily="34" charset="0"/>
                <a:cs typeface="Segoe UI Light" panose="020B0502040204020203" pitchFamily="34" charset="0"/>
              </a:rPr>
              <a:t>experiences as an elected member of how planning supports our economies and our communities within the broader context of ‘</a:t>
            </a:r>
            <a:r>
              <a:rPr lang="en-GB" sz="2600" dirty="0" err="1">
                <a:latin typeface="Myriad Pro" panose="020B0503030403020204" pitchFamily="34" charset="0"/>
                <a:cs typeface="Segoe UI Light" panose="020B0502040204020203" pitchFamily="34" charset="0"/>
              </a:rPr>
              <a:t>placemaking</a:t>
            </a:r>
            <a:r>
              <a:rPr lang="en-GB" sz="2600" dirty="0">
                <a:latin typeface="Myriad Pro" panose="020B0503030403020204" pitchFamily="34" charset="0"/>
                <a:cs typeface="Segoe UI Light" panose="020B0502040204020203" pitchFamily="34" charset="0"/>
              </a:rPr>
              <a:t>’</a:t>
            </a:r>
          </a:p>
          <a:p>
            <a:pPr>
              <a:spcAft>
                <a:spcPts val="1600"/>
              </a:spcAft>
            </a:pPr>
            <a:r>
              <a:rPr lang="en-GB" sz="2600" dirty="0" smtClean="0">
                <a:latin typeface="Myriad Pro" panose="020B0503030403020204" pitchFamily="34" charset="0"/>
                <a:cs typeface="Segoe UI Light" panose="020B0502040204020203" pitchFamily="34" charset="0"/>
              </a:rPr>
              <a:t>Some </a:t>
            </a:r>
            <a:r>
              <a:rPr lang="en-GB" sz="2600" dirty="0">
                <a:latin typeface="Myriad Pro" panose="020B0503030403020204" pitchFamily="34" charset="0"/>
                <a:cs typeface="Segoe UI Light" panose="020B0502040204020203" pitchFamily="34" charset="0"/>
              </a:rPr>
              <a:t>examples of our current partnership working arrangements with Scottish Government on planning matters</a:t>
            </a:r>
          </a:p>
          <a:p>
            <a:pPr>
              <a:spcAft>
                <a:spcPts val="1600"/>
              </a:spcAft>
            </a:pPr>
            <a:r>
              <a:rPr lang="en-GB" sz="2600" dirty="0" smtClean="0">
                <a:latin typeface="Myriad Pro" panose="020B0503030403020204" pitchFamily="34" charset="0"/>
                <a:cs typeface="Segoe UI Light" panose="020B0502040204020203" pitchFamily="34" charset="0"/>
              </a:rPr>
              <a:t>Some lessons </a:t>
            </a:r>
            <a:r>
              <a:rPr lang="en-GB" sz="2600" dirty="0">
                <a:latin typeface="Myriad Pro" panose="020B0503030403020204" pitchFamily="34" charset="0"/>
                <a:cs typeface="Segoe UI Light" panose="020B0502040204020203" pitchFamily="34" charset="0"/>
              </a:rPr>
              <a:t>learnt along the </a:t>
            </a:r>
            <a:r>
              <a:rPr lang="en-GB" sz="2600" dirty="0" smtClean="0">
                <a:latin typeface="Myriad Pro" panose="020B0503030403020204" pitchFamily="34" charset="0"/>
                <a:cs typeface="Segoe UI Light" panose="020B0502040204020203" pitchFamily="34" charset="0"/>
              </a:rPr>
              <a:t>way</a:t>
            </a:r>
            <a:endParaRPr lang="en-GB" sz="2600" dirty="0">
              <a:latin typeface="Myriad Pro" panose="020B0503030403020204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049" y="5791201"/>
            <a:ext cx="1181101" cy="83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19607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62" y="476251"/>
            <a:ext cx="8351837" cy="1589618"/>
          </a:xfrm>
        </p:spPr>
        <p:txBody>
          <a:bodyPr anchor="t">
            <a:normAutofit/>
          </a:bodyPr>
          <a:lstStyle/>
          <a:p>
            <a:r>
              <a:rPr lang="en-GB" sz="3400" b="1" dirty="0">
                <a:latin typeface="Myriad Pro" panose="020B0503030403020204" pitchFamily="34" charset="0"/>
                <a:cs typeface="Segoe UI" panose="020B0502040204020203" pitchFamily="34" charset="0"/>
              </a:rPr>
              <a:t>Planning for a sustainable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4" y="1600200"/>
            <a:ext cx="7437436" cy="4191001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sz="2600" u="sng" dirty="0" err="1">
                <a:latin typeface="Myriad Pro" panose="020B0503030403020204" pitchFamily="34" charset="0"/>
                <a:cs typeface="Segoe UI Light" panose="020B0502040204020203" pitchFamily="34" charset="0"/>
              </a:rPr>
              <a:t>Brundtland</a:t>
            </a:r>
            <a:r>
              <a:rPr lang="en-GB" sz="2600" u="sng" dirty="0">
                <a:latin typeface="Myriad Pro" panose="020B0503030403020204" pitchFamily="34" charset="0"/>
                <a:cs typeface="Segoe UI Light" panose="020B0502040204020203" pitchFamily="34" charset="0"/>
              </a:rPr>
              <a:t> Sustainable Development </a:t>
            </a:r>
            <a:r>
              <a:rPr lang="en-GB" sz="2600" u="sng" dirty="0" smtClean="0">
                <a:latin typeface="Myriad Pro" panose="020B0503030403020204" pitchFamily="34" charset="0"/>
                <a:cs typeface="Segoe UI Light" panose="020B0502040204020203" pitchFamily="34" charset="0"/>
              </a:rPr>
              <a:t>principles</a:t>
            </a:r>
            <a:r>
              <a:rPr lang="en-GB" sz="2600" dirty="0" smtClean="0">
                <a:latin typeface="Myriad Pro" panose="020B0503030403020204" pitchFamily="34" charset="0"/>
                <a:cs typeface="Segoe UI Light" panose="020B0502040204020203" pitchFamily="34" charset="0"/>
              </a:rPr>
              <a:t>:</a:t>
            </a:r>
          </a:p>
          <a:p>
            <a:pPr>
              <a:spcAft>
                <a:spcPts val="3000"/>
              </a:spcAft>
            </a:pPr>
            <a:r>
              <a:rPr lang="en-GB" sz="2600" dirty="0" smtClean="0">
                <a:latin typeface="Myriad Pro" panose="020B0503030403020204" pitchFamily="34" charset="0"/>
                <a:cs typeface="Segoe UI Light" panose="020B0502040204020203" pitchFamily="34" charset="0"/>
              </a:rPr>
              <a:t>Ensuring ‘decision making enables people to enjoy a better quality of life without compromising the quality of life of future generations’.</a:t>
            </a:r>
            <a:endParaRPr lang="en-GB" sz="2600" dirty="0">
              <a:latin typeface="Myriad Pro" panose="020B0503030403020204" pitchFamily="34" charset="0"/>
              <a:cs typeface="Segoe UI Light" panose="020B0502040204020203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GB" sz="2600" u="sng" dirty="0">
                <a:latin typeface="Myriad Pro" panose="020B0503030403020204" pitchFamily="34" charset="0"/>
                <a:cs typeface="Segoe UI Light" panose="020B0502040204020203" pitchFamily="34" charset="0"/>
              </a:rPr>
              <a:t>Scottish Government’s definition of sustainable economic </a:t>
            </a:r>
            <a:r>
              <a:rPr lang="en-GB" sz="2600" u="sng" dirty="0" smtClean="0">
                <a:latin typeface="Myriad Pro" panose="020B0503030403020204" pitchFamily="34" charset="0"/>
                <a:cs typeface="Segoe UI Light" panose="020B0502040204020203" pitchFamily="34" charset="0"/>
              </a:rPr>
              <a:t>growth</a:t>
            </a:r>
            <a:r>
              <a:rPr lang="en-GB" sz="2600" dirty="0" smtClean="0">
                <a:latin typeface="Myriad Pro" panose="020B0503030403020204" pitchFamily="34" charset="0"/>
                <a:cs typeface="Segoe UI Light" panose="020B0502040204020203" pitchFamily="34" charset="0"/>
              </a:rPr>
              <a:t>:</a:t>
            </a:r>
          </a:p>
          <a:p>
            <a:pPr>
              <a:spcAft>
                <a:spcPts val="1200"/>
              </a:spcAft>
            </a:pPr>
            <a:r>
              <a:rPr lang="en-GB" sz="2600" dirty="0" smtClean="0">
                <a:latin typeface="Myriad Pro" panose="020B0503030403020204" pitchFamily="34" charset="0"/>
                <a:cs typeface="Segoe UI Light" panose="020B0502040204020203" pitchFamily="34" charset="0"/>
              </a:rPr>
              <a:t>‘Building </a:t>
            </a:r>
            <a:r>
              <a:rPr lang="en-GB" sz="2600" dirty="0">
                <a:latin typeface="Myriad Pro" panose="020B0503030403020204" pitchFamily="34" charset="0"/>
                <a:cs typeface="Segoe UI Light" panose="020B0502040204020203" pitchFamily="34" charset="0"/>
              </a:rPr>
              <a:t>a dynamic and growing economy that will provide prosperity and opportunities for all, while ensuring that future generations can enjoy a better quality of life too</a:t>
            </a:r>
            <a:r>
              <a:rPr lang="en-GB" sz="2600" dirty="0" smtClean="0">
                <a:latin typeface="Myriad Pro" panose="020B0503030403020204" pitchFamily="34" charset="0"/>
                <a:cs typeface="Segoe UI Light" panose="020B0502040204020203" pitchFamily="34" charset="0"/>
              </a:rPr>
              <a:t>’.</a:t>
            </a:r>
            <a:endParaRPr lang="en-GB" sz="2600" dirty="0">
              <a:latin typeface="Myriad Pro" panose="020B0503030403020204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049" y="5791201"/>
            <a:ext cx="1181101" cy="83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42178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64" y="476251"/>
            <a:ext cx="7437436" cy="1589618"/>
          </a:xfrm>
        </p:spPr>
        <p:txBody>
          <a:bodyPr anchor="t">
            <a:normAutofit/>
          </a:bodyPr>
          <a:lstStyle/>
          <a:p>
            <a:r>
              <a:rPr lang="en-GB" sz="3600" b="1" dirty="0" smtClean="0">
                <a:latin typeface="Myriad Pro" panose="020B0503030403020204" pitchFamily="34" charset="0"/>
                <a:cs typeface="Segoe UI" panose="020B0502040204020203" pitchFamily="34" charset="0"/>
              </a:rPr>
              <a:t>CHALLENGES</a:t>
            </a:r>
            <a:endParaRPr lang="en-GB" sz="3600" b="1" dirty="0">
              <a:latin typeface="Myriad Pro" panose="020B0503030403020204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049" y="5791201"/>
            <a:ext cx="1181101" cy="836482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472836" y="3546202"/>
            <a:ext cx="3536978" cy="1158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yriad Pro" panose="020B0503030403020204" pitchFamily="34" charset="0"/>
                <a:cs typeface="Segoe UI Light" panose="020B0502040204020203" pitchFamily="34" charset="0"/>
              </a:rPr>
              <a:t>Town Centres</a:t>
            </a:r>
            <a:endParaRPr lang="en-GB" sz="4000" i="1" dirty="0">
              <a:solidFill>
                <a:schemeClr val="accent1">
                  <a:lumMod val="20000"/>
                  <a:lumOff val="80000"/>
                </a:schemeClr>
              </a:solidFill>
              <a:latin typeface="Myriad Pro" panose="020B0503030403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00574" y="1271060"/>
            <a:ext cx="2636838" cy="669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400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yriad Pro" panose="020B0503030403020204" pitchFamily="34" charset="0"/>
                <a:cs typeface="Segoe UI Light" panose="020B0502040204020203" pitchFamily="34" charset="0"/>
              </a:rPr>
              <a:t>Economies</a:t>
            </a:r>
            <a:endParaRPr lang="en-GB" sz="4000" i="1" dirty="0">
              <a:solidFill>
                <a:schemeClr val="accent3">
                  <a:lumMod val="20000"/>
                  <a:lumOff val="80000"/>
                </a:schemeClr>
              </a:solidFill>
              <a:latin typeface="Myriad Pro" panose="020B0503030403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20366" y="4334643"/>
            <a:ext cx="3338177" cy="107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40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yriad Pro" panose="020B0503030403020204" pitchFamily="34" charset="0"/>
                <a:cs typeface="Segoe UI Light" panose="020B0502040204020203" pitchFamily="34" charset="0"/>
              </a:rPr>
              <a:t>Communities</a:t>
            </a:r>
            <a:endParaRPr lang="en-GB" sz="4000" i="1" dirty="0">
              <a:solidFill>
                <a:schemeClr val="accent6">
                  <a:lumMod val="20000"/>
                  <a:lumOff val="80000"/>
                </a:schemeClr>
              </a:solidFill>
              <a:latin typeface="Myriad Pro" panose="020B0503030403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24981" y="2439633"/>
            <a:ext cx="2636838" cy="669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4000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Myriad Pro" panose="020B0503030403020204" pitchFamily="34" charset="0"/>
                <a:cs typeface="Segoe UI Light" panose="020B0502040204020203" pitchFamily="34" charset="0"/>
              </a:rPr>
              <a:t>Broadband</a:t>
            </a:r>
            <a:endParaRPr lang="en-GB" sz="4000" i="1" dirty="0">
              <a:solidFill>
                <a:schemeClr val="bg2">
                  <a:lumMod val="20000"/>
                  <a:lumOff val="80000"/>
                </a:schemeClr>
              </a:solidFill>
              <a:latin typeface="Myriad Pro" panose="020B0503030403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320630" y="3045719"/>
            <a:ext cx="2636838" cy="669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40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yriad Pro" panose="020B0503030403020204" pitchFamily="34" charset="0"/>
                <a:cs typeface="Segoe UI Light" panose="020B0502040204020203" pitchFamily="34" charset="0"/>
              </a:rPr>
              <a:t>Energy</a:t>
            </a:r>
            <a:endParaRPr lang="en-GB" sz="4000" i="1" dirty="0">
              <a:solidFill>
                <a:schemeClr val="accent6">
                  <a:lumMod val="20000"/>
                  <a:lumOff val="80000"/>
                </a:schemeClr>
              </a:solidFill>
              <a:latin typeface="Myriad Pro" panose="020B0503030403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29467" y="3387138"/>
            <a:ext cx="2636838" cy="669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400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yriad Pro" panose="020B0503030403020204" pitchFamily="34" charset="0"/>
                <a:cs typeface="Segoe UI Light" panose="020B0502040204020203" pitchFamily="34" charset="0"/>
              </a:rPr>
              <a:t>Landscape</a:t>
            </a:r>
            <a:endParaRPr lang="en-GB" sz="4000" i="1" dirty="0">
              <a:solidFill>
                <a:schemeClr val="accent3">
                  <a:lumMod val="20000"/>
                  <a:lumOff val="80000"/>
                </a:schemeClr>
              </a:solidFill>
              <a:latin typeface="Myriad Pro" panose="020B0503030403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04905" y="5458641"/>
            <a:ext cx="2636838" cy="669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4000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Myriad Pro" panose="020B0503030403020204" pitchFamily="34" charset="0"/>
                <a:cs typeface="Segoe UI Light" panose="020B0502040204020203" pitchFamily="34" charset="0"/>
              </a:rPr>
              <a:t>Transport</a:t>
            </a:r>
            <a:endParaRPr lang="en-GB" sz="4000" i="1" dirty="0">
              <a:solidFill>
                <a:schemeClr val="bg2">
                  <a:lumMod val="20000"/>
                  <a:lumOff val="80000"/>
                </a:schemeClr>
              </a:solidFill>
              <a:latin typeface="Myriad Pro" panose="020B0503030403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135447" y="1655020"/>
            <a:ext cx="2636838" cy="669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4000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yriad Pro" panose="020B0503030403020204" pitchFamily="34" charset="0"/>
                <a:cs typeface="Segoe UI Light" panose="020B0502040204020203" pitchFamily="34" charset="0"/>
              </a:rPr>
              <a:t>Jobs</a:t>
            </a:r>
            <a:endParaRPr lang="en-GB" sz="4000" i="1" dirty="0">
              <a:solidFill>
                <a:schemeClr val="accent1">
                  <a:lumMod val="20000"/>
                  <a:lumOff val="80000"/>
                </a:schemeClr>
              </a:solidFill>
              <a:latin typeface="Myriad Pro" panose="020B0503030403020204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516299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63" y="476251"/>
            <a:ext cx="7437437" cy="1589618"/>
          </a:xfrm>
        </p:spPr>
        <p:txBody>
          <a:bodyPr anchor="t">
            <a:normAutofit/>
          </a:bodyPr>
          <a:lstStyle/>
          <a:p>
            <a:r>
              <a:rPr lang="en-GB" sz="3600" b="1" dirty="0" smtClean="0">
                <a:latin typeface="Myriad Pro" panose="020B0503030403020204" pitchFamily="34" charset="0"/>
                <a:cs typeface="Segoe UI" panose="020B0502040204020203" pitchFamily="34" charset="0"/>
              </a:rPr>
              <a:t>INFRASTRUCTURE</a:t>
            </a:r>
            <a:endParaRPr lang="en-GB" sz="3200" b="1" dirty="0">
              <a:latin typeface="Myriad Pro" panose="020B0503030403020204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049" y="5791201"/>
            <a:ext cx="1181101" cy="83648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45733" y="1126068"/>
            <a:ext cx="6383866" cy="4665134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Myriad Pro" panose="020B0503030403020204" pitchFamily="34" charset="0"/>
              </a:rPr>
              <a:t>Money</a:t>
            </a:r>
          </a:p>
          <a:p>
            <a:r>
              <a:rPr lang="en-GB" sz="3600" dirty="0">
                <a:latin typeface="Myriad Pro" panose="020B0503030403020204" pitchFamily="34" charset="0"/>
              </a:rPr>
              <a:t>Developers contributions</a:t>
            </a:r>
          </a:p>
          <a:p>
            <a:r>
              <a:rPr lang="en-GB" sz="3600" dirty="0">
                <a:latin typeface="Myriad Pro" panose="020B0503030403020204" pitchFamily="34" charset="0"/>
              </a:rPr>
              <a:t>Tax Increment Financing </a:t>
            </a:r>
          </a:p>
          <a:p>
            <a:r>
              <a:rPr lang="en-GB" sz="3600" dirty="0">
                <a:latin typeface="Myriad Pro" panose="020B0503030403020204" pitchFamily="34" charset="0"/>
              </a:rPr>
              <a:t>Community Benefits from </a:t>
            </a:r>
            <a:r>
              <a:rPr lang="en-GB" sz="3600" dirty="0" smtClean="0">
                <a:latin typeface="Myriad Pro" panose="020B0503030403020204" pitchFamily="34" charset="0"/>
              </a:rPr>
              <a:t>renewables</a:t>
            </a:r>
            <a:endParaRPr lang="en-GB" sz="36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096011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62" y="476251"/>
            <a:ext cx="7437437" cy="1589618"/>
          </a:xfrm>
        </p:spPr>
        <p:txBody>
          <a:bodyPr anchor="t">
            <a:normAutofit/>
          </a:bodyPr>
          <a:lstStyle/>
          <a:p>
            <a:r>
              <a:rPr lang="en-GB" sz="3600" b="1" dirty="0" smtClean="0">
                <a:latin typeface="Myriad Pro" panose="020B0503030403020204" pitchFamily="34" charset="0"/>
                <a:cs typeface="Segoe UI" panose="020B0502040204020203" pitchFamily="34" charset="0"/>
              </a:rPr>
              <a:t>SCOTTISH PLANNING SYSTEM</a:t>
            </a:r>
            <a:endParaRPr lang="en-GB" sz="3600" b="1" dirty="0">
              <a:latin typeface="Myriad Pro" panose="020B0503030403020204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1100666"/>
            <a:ext cx="8223686" cy="575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96397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62" y="476251"/>
            <a:ext cx="7437437" cy="1589618"/>
          </a:xfrm>
        </p:spPr>
        <p:txBody>
          <a:bodyPr anchor="t">
            <a:normAutofit/>
          </a:bodyPr>
          <a:lstStyle/>
          <a:p>
            <a:r>
              <a:rPr lang="en-GB" sz="3600" b="1" dirty="0">
                <a:latin typeface="Myriad Pro" panose="020B0503030403020204" pitchFamily="34" charset="0"/>
                <a:cs typeface="Segoe UI" panose="020B0502040204020203" pitchFamily="34" charset="0"/>
              </a:rPr>
              <a:t>Community Engagement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150" y="1694393"/>
            <a:ext cx="6394449" cy="3649133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Myriad Pro" panose="020B0503030403020204" pitchFamily="34" charset="0"/>
                <a:cs typeface="Segoe UI Light" panose="020B0502040204020203" pitchFamily="34" charset="0"/>
              </a:rPr>
              <a:t>C</a:t>
            </a:r>
            <a:r>
              <a:rPr lang="en-GB" sz="3600" dirty="0" smtClean="0">
                <a:latin typeface="Myriad Pro" panose="020B0503030403020204" pitchFamily="34" charset="0"/>
                <a:cs typeface="Segoe UI Light" panose="020B0502040204020203" pitchFamily="34" charset="0"/>
              </a:rPr>
              <a:t>ommunity Planning</a:t>
            </a:r>
            <a:r>
              <a:rPr lang="en-GB" sz="3600" dirty="0">
                <a:latin typeface="Myriad Pro" panose="020B0503030403020204" pitchFamily="34" charset="0"/>
                <a:cs typeface="Segoe UI Light" panose="020B0502040204020203" pitchFamily="34" charset="0"/>
              </a:rPr>
              <a:t>       </a:t>
            </a:r>
          </a:p>
          <a:p>
            <a:r>
              <a:rPr lang="en-GB" sz="3600" dirty="0">
                <a:latin typeface="Myriad Pro" panose="020B0503030403020204" pitchFamily="34" charset="0"/>
                <a:cs typeface="Segoe UI Light" panose="020B0502040204020203" pitchFamily="34" charset="0"/>
              </a:rPr>
              <a:t>D</a:t>
            </a:r>
            <a:r>
              <a:rPr lang="en-GB" sz="3600" dirty="0" smtClean="0">
                <a:latin typeface="Myriad Pro" panose="020B0503030403020204" pitchFamily="34" charset="0"/>
                <a:cs typeface="Segoe UI Light" panose="020B0502040204020203" pitchFamily="34" charset="0"/>
              </a:rPr>
              <a:t>evelopment Planning</a:t>
            </a:r>
            <a:endParaRPr lang="en-GB" sz="3600" dirty="0">
              <a:latin typeface="Myriad Pro" panose="020B0503030403020204" pitchFamily="34" charset="0"/>
              <a:cs typeface="Segoe UI Light" panose="020B0502040204020203" pitchFamily="34" charset="0"/>
            </a:endParaRPr>
          </a:p>
          <a:p>
            <a:r>
              <a:rPr lang="en-GB" sz="3600" dirty="0">
                <a:latin typeface="Myriad Pro" panose="020B0503030403020204" pitchFamily="34" charset="0"/>
                <a:cs typeface="Segoe UI Light" panose="020B0502040204020203" pitchFamily="34" charset="0"/>
              </a:rPr>
              <a:t>S</a:t>
            </a:r>
            <a:r>
              <a:rPr lang="en-GB" sz="3600" dirty="0" smtClean="0">
                <a:latin typeface="Myriad Pro" panose="020B0503030403020204" pitchFamily="34" charset="0"/>
                <a:cs typeface="Segoe UI Light" panose="020B0502040204020203" pitchFamily="34" charset="0"/>
              </a:rPr>
              <a:t>ocial Media</a:t>
            </a:r>
            <a:endParaRPr lang="en-GB" sz="3600" dirty="0">
              <a:latin typeface="Myriad Pro" panose="020B0503030403020204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049" y="5791201"/>
            <a:ext cx="1181101" cy="83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99950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62" y="476251"/>
            <a:ext cx="7437437" cy="1589618"/>
          </a:xfrm>
        </p:spPr>
        <p:txBody>
          <a:bodyPr anchor="t">
            <a:normAutofit/>
          </a:bodyPr>
          <a:lstStyle/>
          <a:p>
            <a:r>
              <a:rPr lang="en-GB" sz="3600" b="1" dirty="0">
                <a:latin typeface="Myriad Pro" panose="020B0503030403020204" pitchFamily="34" charset="0"/>
                <a:cs typeface="Segoe UI" panose="020B0502040204020203" pitchFamily="34" charset="0"/>
              </a:rPr>
              <a:t>The Standards Commission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150" y="1285876"/>
            <a:ext cx="6394449" cy="4505326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Myriad Pro" panose="020B0503030403020204" pitchFamily="34" charset="0"/>
                <a:cs typeface="Segoe UI Light" panose="020B0502040204020203" pitchFamily="34" charset="0"/>
              </a:rPr>
              <a:t>Guidance for councillors</a:t>
            </a:r>
          </a:p>
          <a:p>
            <a:r>
              <a:rPr lang="en-GB" sz="3600" dirty="0">
                <a:latin typeface="Myriad Pro" panose="020B0503030403020204" pitchFamily="34" charset="0"/>
                <a:cs typeface="Segoe UI Light" panose="020B0502040204020203" pitchFamily="34" charset="0"/>
              </a:rPr>
              <a:t>Early Engagement</a:t>
            </a:r>
          </a:p>
          <a:p>
            <a:r>
              <a:rPr lang="en-GB" sz="3600" dirty="0">
                <a:latin typeface="Myriad Pro" panose="020B0503030403020204" pitchFamily="34" charset="0"/>
                <a:cs typeface="Segoe UI Light" panose="020B0502040204020203" pitchFamily="34" charset="0"/>
              </a:rPr>
              <a:t>Training for elected </a:t>
            </a:r>
            <a:r>
              <a:rPr lang="en-GB" sz="3600" dirty="0" smtClean="0">
                <a:latin typeface="Myriad Pro" panose="020B0503030403020204" pitchFamily="34" charset="0"/>
                <a:cs typeface="Segoe UI Light" panose="020B0502040204020203" pitchFamily="34" charset="0"/>
              </a:rPr>
              <a:t>members</a:t>
            </a:r>
            <a:endParaRPr lang="en-GB" sz="3600" dirty="0">
              <a:latin typeface="Myriad Pro" panose="020B0503030403020204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049" y="5791201"/>
            <a:ext cx="1181101" cy="83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13862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62" y="476251"/>
            <a:ext cx="7437437" cy="1589618"/>
          </a:xfrm>
        </p:spPr>
        <p:txBody>
          <a:bodyPr anchor="t">
            <a:normAutofit/>
          </a:bodyPr>
          <a:lstStyle/>
          <a:p>
            <a:r>
              <a:rPr lang="en-GB" sz="3600" b="1" dirty="0" err="1" smtClean="0">
                <a:latin typeface="Myriad Pro" panose="020B0503030403020204" pitchFamily="34" charset="0"/>
                <a:cs typeface="Segoe UI" panose="020B0502040204020203" pitchFamily="34" charset="0"/>
              </a:rPr>
              <a:t>PlaceMaking</a:t>
            </a:r>
            <a:endParaRPr lang="en-GB" sz="3600" b="1" dirty="0">
              <a:latin typeface="Myriad Pro" panose="020B0503030403020204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049" y="5791201"/>
            <a:ext cx="1181101" cy="8364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30150">
            <a:off x="4696008" y="941550"/>
            <a:ext cx="3666695" cy="45785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063" y="2358664"/>
            <a:ext cx="5970122" cy="34325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44881" y="5791201"/>
            <a:ext cx="21747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Scottish Government</a:t>
            </a:r>
            <a:endParaRPr lang="en-GB" sz="16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741426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TC103457515[[fn=View]]</Template>
  <TotalTime>210</TotalTime>
  <Words>237</Words>
  <Application>Microsoft Macintosh PowerPoint</Application>
  <PresentationFormat>On-screen Show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Celestial</vt:lpstr>
      <vt:lpstr>PLANNING IN SCOTLAND</vt:lpstr>
      <vt:lpstr>supporting economic growth and regeneration through planning</vt:lpstr>
      <vt:lpstr>Planning for a sustainable future</vt:lpstr>
      <vt:lpstr>CHALLENGES</vt:lpstr>
      <vt:lpstr>INFRASTRUCTURE</vt:lpstr>
      <vt:lpstr>SCOTTISH PLANNING SYSTEM</vt:lpstr>
      <vt:lpstr>Community Engagement </vt:lpstr>
      <vt:lpstr>The Standards Commission </vt:lpstr>
      <vt:lpstr>PlaceMaking</vt:lpstr>
      <vt:lpstr>Financial Challenges facing local government</vt:lpstr>
      <vt:lpstr>Planning Roadshows </vt:lpstr>
      <vt:lpstr>Partnership working</vt:lpstr>
      <vt:lpstr>Lessons Learnt</vt:lpstr>
      <vt:lpstr>Thank 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economic growth and regeneration through planning</dc:title>
  <dc:creator>Kieran Jackson</dc:creator>
  <cp:lastModifiedBy>Paula Madigan</cp:lastModifiedBy>
  <cp:revision>21</cp:revision>
  <dcterms:created xsi:type="dcterms:W3CDTF">2014-06-17T14:14:49Z</dcterms:created>
  <dcterms:modified xsi:type="dcterms:W3CDTF">2014-06-24T08:46:57Z</dcterms:modified>
</cp:coreProperties>
</file>