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81" r:id="rId3"/>
    <p:sldId id="257" r:id="rId4"/>
    <p:sldId id="290" r:id="rId5"/>
    <p:sldId id="282" r:id="rId6"/>
    <p:sldId id="291" r:id="rId7"/>
    <p:sldId id="294" r:id="rId8"/>
    <p:sldId id="292" r:id="rId9"/>
    <p:sldId id="283" r:id="rId10"/>
    <p:sldId id="284" r:id="rId11"/>
    <p:sldId id="280" r:id="rId12"/>
    <p:sldId id="286" r:id="rId13"/>
    <p:sldId id="279" r:id="rId14"/>
    <p:sldId id="287" r:id="rId15"/>
    <p:sldId id="288" r:id="rId16"/>
    <p:sldId id="289" r:id="rId17"/>
    <p:sldId id="278" r:id="rId18"/>
    <p:sldId id="258" r:id="rId19"/>
    <p:sldId id="25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179" autoAdjust="0"/>
  </p:normalViewPr>
  <p:slideViewPr>
    <p:cSldViewPr>
      <p:cViewPr varScale="1">
        <p:scale>
          <a:sx n="53" d="100"/>
          <a:sy n="53" d="100"/>
        </p:scale>
        <p:origin x="-22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B31099-9563-4EAD-B0B5-A811E939584B}" type="datetimeFigureOut">
              <a:rPr lang="en-GB" smtClean="0"/>
              <a:pPr/>
              <a:t>25/06/2014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898343-D7DD-4BF9-9F35-DE8121A6AFFE}" type="slidenum">
              <a:rPr lang="en-GB" smtClean="0"/>
              <a:pPr/>
              <a:t>‹#›</a:t>
            </a:fld>
            <a:endParaRPr lang="en-GB"/>
          </a:p>
        </p:txBody>
      </p:sp>
    </p:spTree>
    <p:extLst>
      <p:ext uri="{BB962C8B-B14F-4D97-AF65-F5344CB8AC3E}">
        <p14:creationId xmlns:p14="http://schemas.microsoft.com/office/powerpoint/2010/main" val="3485695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E40BC-E6A6-427E-AF6B-DB7B8E681D5D}" type="datetimeFigureOut">
              <a:rPr lang="en-GB" smtClean="0"/>
              <a:pPr/>
              <a:t>25/06/2014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7AE67-9E9F-4F34-9766-FEA39A31813D}" type="slidenum">
              <a:rPr lang="en-GB" smtClean="0"/>
              <a:pPr/>
              <a:t>‹#›</a:t>
            </a:fld>
            <a:endParaRPr lang="en-GB"/>
          </a:p>
        </p:txBody>
      </p:sp>
    </p:spTree>
    <p:extLst>
      <p:ext uri="{BB962C8B-B14F-4D97-AF65-F5344CB8AC3E}">
        <p14:creationId xmlns:p14="http://schemas.microsoft.com/office/powerpoint/2010/main" val="201844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14</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GB" b="1"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buFontTx/>
              <a:buChar char="•"/>
            </a:pPr>
            <a:endParaRPr lang="en-GB" sz="1600" dirty="0" smtClean="0">
              <a:latin typeface="Arial" charset="0"/>
              <a:cs typeface="Arial" charset="0"/>
            </a:endParaRPr>
          </a:p>
        </p:txBody>
      </p:sp>
      <p:sp>
        <p:nvSpPr>
          <p:cNvPr id="4" name="Slide Number Placeholder 3"/>
          <p:cNvSpPr>
            <a:spLocks noGrp="1"/>
          </p:cNvSpPr>
          <p:nvPr>
            <p:ph type="sldNum" sz="quarter" idx="10"/>
          </p:nvPr>
        </p:nvSpPr>
        <p:spPr/>
        <p:txBody>
          <a:bodyPr/>
          <a:lstStyle/>
          <a:p>
            <a:fld id="{1997AE67-9E9F-4F34-9766-FEA39A31813D}"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r>
              <a:rPr lang="en-GB" dirty="0" smtClean="0"/>
              <a:t>A major reform programme for the planning system in Northern Ireland was originally announced in November 2007 and incorporates a range of medium to long-term measures designed to address all the key management elements of the planning system including development plans, policy and development management.</a:t>
            </a:r>
            <a:r>
              <a:rPr lang="en-GB" baseline="0" dirty="0" smtClean="0"/>
              <a:t> </a:t>
            </a:r>
            <a:r>
              <a:rPr lang="en-GB" dirty="0" smtClean="0"/>
              <a:t>The NI Executive agreed to the final policy proposals for reform of the planning system in February 2010, including the measures necessary to transfer the majority of planning functions to the new district councils.</a:t>
            </a:r>
          </a:p>
          <a:p>
            <a:endParaRPr lang="en-GB" dirty="0" smtClean="0"/>
          </a:p>
          <a:p>
            <a:r>
              <a:rPr lang="en-GB" dirty="0" smtClean="0"/>
              <a:t>The Planning (Northern Ireland) Act 2011 received Royal Assent on 4 May 2011.</a:t>
            </a:r>
          </a:p>
          <a:p>
            <a:r>
              <a:rPr lang="en-GB" dirty="0" smtClean="0"/>
              <a:t>The Act provides for the transfer of the majority of planning functions from central government to district councils as part of local government reform, as well as a number of reforms to the planning system. </a:t>
            </a:r>
          </a:p>
          <a:p>
            <a:endParaRPr lang="en-GB" b="1"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cs typeface="Arial" charset="0"/>
              </a:rPr>
              <a:t>From April 2015, Councils will become the new planning authority – this will strengthen local democracy and put elected representatives at the heart of the planning system. Very different role for Councillors and planners. Councillors will have the recommendations of the professional planners but Councils will make the decisions for the greater good of their communities. </a:t>
            </a:r>
          </a:p>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10</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97AE67-9E9F-4F34-9766-FEA39A31813D}"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4FC2E-7836-4351-9873-8288DC7B486D}" type="datetimeFigureOut">
              <a:rPr lang="en-GB" smtClean="0"/>
              <a:pPr/>
              <a:t>25/06/2014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EEA5A4-1CEB-4D36-822E-9F2CAE5BEDC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4FC2E-7836-4351-9873-8288DC7B486D}" type="datetimeFigureOut">
              <a:rPr lang="en-GB" smtClean="0"/>
              <a:pPr/>
              <a:t>25/06/2014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EA5A4-1CEB-4D36-822E-9F2CAE5BEDC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8.w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13.wmf"/><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1" y="1"/>
            <a:ext cx="3419872" cy="6212326"/>
          </a:xfrm>
          <a:prstGeom prst="rect">
            <a:avLst/>
          </a:prstGeom>
          <a:noFill/>
          <a:ln w="9525">
            <a:noFill/>
            <a:miter lim="800000"/>
            <a:headEnd/>
            <a:tailEnd/>
          </a:ln>
        </p:spPr>
      </p:pic>
      <p:sp>
        <p:nvSpPr>
          <p:cNvPr id="2" name="Title 1"/>
          <p:cNvSpPr>
            <a:spLocks noGrp="1"/>
          </p:cNvSpPr>
          <p:nvPr>
            <p:ph type="ctrTitle"/>
          </p:nvPr>
        </p:nvSpPr>
        <p:spPr>
          <a:xfrm>
            <a:off x="3707904" y="2130425"/>
            <a:ext cx="4750296" cy="1470025"/>
          </a:xfrm>
        </p:spPr>
        <p:txBody>
          <a:bodyPr>
            <a:normAutofit fontScale="90000"/>
          </a:bodyPr>
          <a:lstStyle/>
          <a:p>
            <a:r>
              <a:rPr lang="en-GB" b="1" dirty="0" smtClean="0">
                <a:latin typeface="Arial" pitchFamily="34" charset="0"/>
                <a:cs typeface="Arial" pitchFamily="34" charset="0"/>
              </a:rPr>
              <a:t>Overview of Spatial Planning Process in Northern Ireland: Past, Present and Future</a:t>
            </a:r>
            <a:endParaRPr lang="en-GB" b="1" dirty="0">
              <a:latin typeface="Arial" pitchFamily="34" charset="0"/>
              <a:cs typeface="Arial" pitchFamily="34" charset="0"/>
            </a:endParaRPr>
          </a:p>
        </p:txBody>
      </p:sp>
      <p:sp>
        <p:nvSpPr>
          <p:cNvPr id="3" name="Subtitle 2"/>
          <p:cNvSpPr>
            <a:spLocks noGrp="1"/>
          </p:cNvSpPr>
          <p:nvPr>
            <p:ph type="subTitle" idx="1"/>
          </p:nvPr>
        </p:nvSpPr>
        <p:spPr>
          <a:xfrm>
            <a:off x="4067944" y="5105400"/>
            <a:ext cx="4064496" cy="1752600"/>
          </a:xfrm>
        </p:spPr>
        <p:txBody>
          <a:bodyPr>
            <a:normAutofit/>
          </a:bodyPr>
          <a:lstStyle/>
          <a:p>
            <a:r>
              <a:rPr lang="en-GB" sz="2800" dirty="0" smtClean="0">
                <a:latin typeface="Arial" pitchFamily="34" charset="0"/>
                <a:cs typeface="Arial" pitchFamily="34" charset="0"/>
              </a:rPr>
              <a:t>Fiona McCandless</a:t>
            </a:r>
          </a:p>
          <a:p>
            <a:r>
              <a:rPr lang="en-GB" sz="2800" dirty="0" smtClean="0">
                <a:latin typeface="Arial" pitchFamily="34" charset="0"/>
                <a:cs typeface="Arial" pitchFamily="34" charset="0"/>
              </a:rPr>
              <a:t>Chief Planner</a:t>
            </a:r>
            <a:endParaRPr lang="en-GB" sz="2800" dirty="0">
              <a:latin typeface="Arial" pitchFamily="34" charset="0"/>
              <a:cs typeface="Arial" pitchFamily="34" charset="0"/>
            </a:endParaRPr>
          </a:p>
        </p:txBody>
      </p:sp>
      <p:pic>
        <p:nvPicPr>
          <p:cNvPr id="4" name="Picture 23" descr="top graphic doe.jpg                                            0002D96FMacintosh HD                   BC591178:"/>
          <p:cNvPicPr>
            <a:picLocks noChangeAspect="1" noChangeArrowheads="1"/>
          </p:cNvPicPr>
          <p:nvPr/>
        </p:nvPicPr>
        <p:blipFill>
          <a:blip r:embed="rId4" cstate="print"/>
          <a:srcRect b="81485"/>
          <a:stretch>
            <a:fillRect/>
          </a:stretch>
        </p:blipFill>
        <p:spPr bwMode="auto">
          <a:xfrm>
            <a:off x="0" y="0"/>
            <a:ext cx="9151938" cy="152400"/>
          </a:xfrm>
          <a:prstGeom prst="rect">
            <a:avLst/>
          </a:prstGeom>
          <a:noFill/>
          <a:ln w="9525">
            <a:noFill/>
            <a:miter lim="800000"/>
            <a:headEnd/>
            <a:tailEnd/>
          </a:ln>
        </p:spPr>
      </p:pic>
      <p:pic>
        <p:nvPicPr>
          <p:cNvPr id="5" name="Picture 24" descr="internal bottom graphic doe.jpg                                0002D96FMacintosh HD                   BC591178:"/>
          <p:cNvPicPr>
            <a:picLocks noChangeAspect="1" noChangeArrowheads="1"/>
          </p:cNvPicPr>
          <p:nvPr/>
        </p:nvPicPr>
        <p:blipFill>
          <a:blip r:embed="rId5" cstate="print"/>
          <a:srcRect/>
          <a:stretch>
            <a:fillRect/>
          </a:stretch>
        </p:blipFill>
        <p:spPr bwMode="auto">
          <a:xfrm>
            <a:off x="-7938" y="6200775"/>
            <a:ext cx="9151938" cy="657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itchFamily="34" charset="0"/>
                <a:cs typeface="Arial" pitchFamily="34" charset="0"/>
              </a:rPr>
              <a:t>Planning Functions Transferring to Councils </a:t>
            </a:r>
            <a:endParaRPr lang="en-GB" sz="3200" b="1"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sz="2400" dirty="0" smtClean="0">
                <a:latin typeface="Arial" pitchFamily="34" charset="0"/>
                <a:cs typeface="Arial" pitchFamily="34" charset="0"/>
              </a:rPr>
              <a:t>Local Development Planning</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Development Management </a:t>
            </a:r>
          </a:p>
          <a:p>
            <a:pPr>
              <a:buNone/>
            </a:pPr>
            <a:r>
              <a:rPr lang="en-GB" sz="2400" dirty="0" smtClean="0">
                <a:latin typeface="Arial" pitchFamily="34" charset="0"/>
                <a:cs typeface="Arial" pitchFamily="34" charset="0"/>
              </a:rPr>
              <a:t>	(excluding applications of regional significance)</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Enforcement </a:t>
            </a:r>
          </a:p>
          <a:p>
            <a:pPr>
              <a:buNone/>
            </a:pPr>
            <a:r>
              <a:rPr lang="en-GB" sz="2400" dirty="0" smtClean="0">
                <a:latin typeface="Arial" pitchFamily="34" charset="0"/>
                <a:cs typeface="Arial" pitchFamily="34" charset="0"/>
              </a:rPr>
              <a:t>	(all breaches of planning control)</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Conservation</a:t>
            </a:r>
          </a:p>
          <a:p>
            <a:endParaRPr lang="en-GB" dirty="0"/>
          </a:p>
        </p:txBody>
      </p:sp>
      <p:pic>
        <p:nvPicPr>
          <p:cNvPr id="6"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7" name="Picture 24" descr="internal bottom graphic doe.jpg                                0002D96FMacintosh HD                   BC591178:"/>
          <p:cNvPicPr>
            <a:picLocks noChangeAspect="1" noChangeArrowheads="1"/>
          </p:cNvPicPr>
          <p:nvPr/>
        </p:nvPicPr>
        <p:blipFill>
          <a:blip r:embed="rId4" cstate="print"/>
          <a:srcRect/>
          <a:stretch>
            <a:fillRect/>
          </a:stretch>
        </p:blipFill>
        <p:spPr bwMode="auto">
          <a:xfrm>
            <a:off x="-3175" y="6200775"/>
            <a:ext cx="9151938" cy="657225"/>
          </a:xfrm>
          <a:prstGeom prst="rect">
            <a:avLst/>
          </a:prstGeom>
          <a:noFill/>
          <a:ln w="9525">
            <a:noFill/>
            <a:miter lim="800000"/>
            <a:headEnd/>
            <a:tailEnd/>
          </a:ln>
        </p:spPr>
      </p:pic>
      <p:pic>
        <p:nvPicPr>
          <p:cNvPr id="8" name="Picture 2" descr="C:\Users\1032299\AppData\Local\Microsoft\Windows\Temporary Internet Files\Content.IE5\E7SG31F2\MC900297141[1].wmf"/>
          <p:cNvPicPr>
            <a:picLocks noChangeAspect="1" noChangeArrowheads="1"/>
          </p:cNvPicPr>
          <p:nvPr/>
        </p:nvPicPr>
        <p:blipFill>
          <a:blip r:embed="rId5" cstate="print"/>
          <a:srcRect/>
          <a:stretch>
            <a:fillRect/>
          </a:stretch>
        </p:blipFill>
        <p:spPr bwMode="auto">
          <a:xfrm>
            <a:off x="6230591" y="3933056"/>
            <a:ext cx="2258441" cy="151406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itchFamily="34" charset="0"/>
                <a:cs typeface="Arial" pitchFamily="34" charset="0"/>
              </a:rPr>
              <a:t>New Development Management System</a:t>
            </a:r>
            <a:endParaRPr lang="en-GB"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sz="2400" dirty="0" smtClean="0">
                <a:latin typeface="Arial" pitchFamily="34" charset="0"/>
                <a:cs typeface="Arial" pitchFamily="34" charset="0"/>
              </a:rPr>
              <a:t>Create positive development management culture</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Proportionate processes and decision making at appropriate level through new 3 tier hierarchy</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Councils determine major &amp; local developments – DOE regionally significant through direct submission or call-in</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Early pre-application engagement and enhanced transparency (including predetermination hearings)</a:t>
            </a:r>
          </a:p>
          <a:p>
            <a:endParaRPr lang="en-GB" sz="2400" dirty="0" smtClean="0">
              <a:latin typeface="Arial" pitchFamily="34" charset="0"/>
              <a:cs typeface="Arial" pitchFamily="34" charset="0"/>
            </a:endParaRPr>
          </a:p>
        </p:txBody>
      </p:sp>
      <p:pic>
        <p:nvPicPr>
          <p:cNvPr id="6"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7" name="Picture 24" descr="internal bottom graphic doe.jpg                                0002D96FMacintosh HD                   BC591178:"/>
          <p:cNvPicPr>
            <a:picLocks noChangeAspect="1" noChangeArrowheads="1"/>
          </p:cNvPicPr>
          <p:nvPr/>
        </p:nvPicPr>
        <p:blipFill>
          <a:blip r:embed="rId4" cstate="print"/>
          <a:srcRect/>
          <a:stretch>
            <a:fillRect/>
          </a:stretch>
        </p:blipFill>
        <p:spPr bwMode="auto">
          <a:xfrm>
            <a:off x="-3175" y="6200775"/>
            <a:ext cx="9151938" cy="657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3" name="Picture 24" descr="internal bottom graphic doe.jpg                                0002D96FMacintosh HD                   BC591178:"/>
          <p:cNvPicPr>
            <a:picLocks noChangeAspect="1" noChangeArrowheads="1"/>
          </p:cNvPicPr>
          <p:nvPr/>
        </p:nvPicPr>
        <p:blipFill>
          <a:blip r:embed="rId4" cstate="print"/>
          <a:srcRect/>
          <a:stretch>
            <a:fillRect/>
          </a:stretch>
        </p:blipFill>
        <p:spPr bwMode="auto">
          <a:xfrm>
            <a:off x="-3175" y="6200775"/>
            <a:ext cx="9151938" cy="657225"/>
          </a:xfrm>
          <a:prstGeom prst="rect">
            <a:avLst/>
          </a:prstGeom>
          <a:noFill/>
          <a:ln w="9525">
            <a:noFill/>
            <a:miter lim="800000"/>
            <a:headEnd/>
            <a:tailEnd/>
          </a:ln>
        </p:spPr>
      </p:pic>
      <p:sp>
        <p:nvSpPr>
          <p:cNvPr id="4" name="Title 3"/>
          <p:cNvSpPr>
            <a:spLocks noGrp="1"/>
          </p:cNvSpPr>
          <p:nvPr>
            <p:ph type="title"/>
          </p:nvPr>
        </p:nvSpPr>
        <p:spPr/>
        <p:txBody>
          <a:bodyPr>
            <a:normAutofit/>
          </a:bodyPr>
          <a:lstStyle/>
          <a:p>
            <a:r>
              <a:rPr lang="en-GB" sz="3200" b="1" dirty="0" smtClean="0">
                <a:latin typeface="Arial" pitchFamily="34" charset="0"/>
                <a:cs typeface="Arial" pitchFamily="34" charset="0"/>
              </a:rPr>
              <a:t>New Development Plan System</a:t>
            </a:r>
            <a:endParaRPr lang="en-GB" sz="3200" b="1" dirty="0">
              <a:latin typeface="Arial" pitchFamily="34" charset="0"/>
              <a:cs typeface="Arial" pitchFamily="34" charset="0"/>
            </a:endParaRPr>
          </a:p>
        </p:txBody>
      </p:sp>
      <p:sp>
        <p:nvSpPr>
          <p:cNvPr id="5" name="Content Placeholder 4"/>
          <p:cNvSpPr>
            <a:spLocks noGrp="1"/>
          </p:cNvSpPr>
          <p:nvPr>
            <p:ph idx="1"/>
          </p:nvPr>
        </p:nvSpPr>
        <p:spPr/>
        <p:txBody>
          <a:bodyPr>
            <a:normAutofit lnSpcReduction="10000"/>
          </a:bodyPr>
          <a:lstStyle/>
          <a:p>
            <a:r>
              <a:rPr lang="en-GB" sz="2400" dirty="0" smtClean="0">
                <a:latin typeface="Arial" pitchFamily="34" charset="0"/>
                <a:cs typeface="Arial" pitchFamily="34" charset="0"/>
              </a:rPr>
              <a:t>New plan-led system to provide greater certainty for all</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Streamlined and flexible plan system</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New 2 document approach (Plan Strategy &amp; Local Policies Plan)</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Overall timeframe reduced</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More effective participation from public &amp; stakeholders early in process</a:t>
            </a:r>
          </a:p>
        </p:txBody>
      </p:sp>
      <p:pic>
        <p:nvPicPr>
          <p:cNvPr id="7" name="Picture 2" descr="C:\Users\1032299\AppData\Local\Microsoft\Windows\Temporary Internet Files\Content.IE5\1ZDCTFAD\MC900240365[1].wmf"/>
          <p:cNvPicPr>
            <a:picLocks noChangeAspect="1" noChangeArrowheads="1"/>
          </p:cNvPicPr>
          <p:nvPr/>
        </p:nvPicPr>
        <p:blipFill>
          <a:blip r:embed="rId5" cstate="print"/>
          <a:srcRect/>
          <a:stretch>
            <a:fillRect/>
          </a:stretch>
        </p:blipFill>
        <p:spPr bwMode="auto">
          <a:xfrm>
            <a:off x="6948264" y="3861048"/>
            <a:ext cx="1699580" cy="100817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itchFamily="34" charset="0"/>
                <a:cs typeface="Arial" pitchFamily="34" charset="0"/>
              </a:rPr>
              <a:t>Simpler &amp; Tougher Enforcement</a:t>
            </a:r>
            <a:endParaRPr lang="en-GB"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sz="2400" dirty="0" smtClean="0">
                <a:latin typeface="Arial" pitchFamily="34" charset="0"/>
                <a:cs typeface="Arial" pitchFamily="34" charset="0"/>
              </a:rPr>
              <a:t>Period in which enforcement action can be taken changed to 5 years (previously 4 and 10 years)</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Introduction of Fixed Penalty Notices for failure to comply with enforcement of breach of condition notices</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Multiple fees for retrospective applications</a:t>
            </a:r>
            <a:endParaRPr lang="en-GB" sz="2400" dirty="0">
              <a:latin typeface="Arial" pitchFamily="34" charset="0"/>
              <a:cs typeface="Arial" pitchFamily="34" charset="0"/>
            </a:endParaRPr>
          </a:p>
        </p:txBody>
      </p:sp>
      <p:pic>
        <p:nvPicPr>
          <p:cNvPr id="4" name="Picture 23" descr="top graphic doe.jpg                                            0002D96FMacintosh HD                   BC591178:"/>
          <p:cNvPicPr>
            <a:picLocks noChangeAspect="1" noChangeArrowheads="1"/>
          </p:cNvPicPr>
          <p:nvPr/>
        </p:nvPicPr>
        <p:blipFill>
          <a:blip r:embed="rId2" cstate="print"/>
          <a:srcRect b="81485"/>
          <a:stretch>
            <a:fillRect/>
          </a:stretch>
        </p:blipFill>
        <p:spPr bwMode="auto">
          <a:xfrm>
            <a:off x="0" y="0"/>
            <a:ext cx="9151938" cy="152400"/>
          </a:xfrm>
          <a:prstGeom prst="rect">
            <a:avLst/>
          </a:prstGeom>
          <a:noFill/>
          <a:ln w="9525">
            <a:noFill/>
            <a:miter lim="800000"/>
            <a:headEnd/>
            <a:tailEnd/>
          </a:ln>
        </p:spPr>
      </p:pic>
      <p:pic>
        <p:nvPicPr>
          <p:cNvPr id="5" name="Picture 24" descr="internal bottom graphic doe.jpg                                0002D96FMacintosh HD                   BC591178:"/>
          <p:cNvPicPr>
            <a:picLocks noChangeAspect="1" noChangeArrowheads="1"/>
          </p:cNvPicPr>
          <p:nvPr/>
        </p:nvPicPr>
        <p:blipFill>
          <a:blip r:embed="rId3" cstate="print"/>
          <a:srcRect/>
          <a:stretch>
            <a:fillRect/>
          </a:stretch>
        </p:blipFill>
        <p:spPr bwMode="auto">
          <a:xfrm>
            <a:off x="-3175" y="6200775"/>
            <a:ext cx="9151938" cy="657225"/>
          </a:xfrm>
          <a:prstGeom prst="rect">
            <a:avLst/>
          </a:prstGeom>
          <a:noFill/>
          <a:ln w="9525">
            <a:noFill/>
            <a:miter lim="800000"/>
            <a:headEnd/>
            <a:tailEnd/>
          </a:ln>
        </p:spPr>
      </p:pic>
      <p:pic>
        <p:nvPicPr>
          <p:cNvPr id="6" name="Picture 5" descr="CODE_1"/>
          <p:cNvPicPr>
            <a:picLocks noChangeAspect="1" noChangeArrowheads="1"/>
          </p:cNvPicPr>
          <p:nvPr/>
        </p:nvPicPr>
        <p:blipFill>
          <a:blip r:embed="rId4" cstate="print"/>
          <a:srcRect/>
          <a:stretch>
            <a:fillRect/>
          </a:stretch>
        </p:blipFill>
        <p:spPr bwMode="auto">
          <a:xfrm>
            <a:off x="7023620" y="4077072"/>
            <a:ext cx="1580828" cy="1790509"/>
          </a:xfrm>
          <a:prstGeom prst="rect">
            <a:avLst/>
          </a:prstGeom>
          <a:noFill/>
          <a:ln w="9525">
            <a:noFill/>
            <a:miter lim="800000"/>
            <a:headEnd/>
            <a:tailEnd/>
          </a:ln>
          <a:effectLst>
            <a:outerShdw dist="38100" dir="2700000" rotWithShape="0">
              <a:srgbClr val="808080">
                <a:alpha val="42999"/>
              </a:srgbClr>
            </a:outerShdw>
          </a:effec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itchFamily="34" charset="0"/>
                <a:cs typeface="Arial" pitchFamily="34" charset="0"/>
              </a:rPr>
              <a:t>Practical Arrangements for Transfer</a:t>
            </a:r>
            <a:endParaRPr lang="en-GB" sz="3200" b="1" dirty="0">
              <a:latin typeface="Arial" pitchFamily="34" charset="0"/>
              <a:cs typeface="Arial" pitchFamily="34" charset="0"/>
            </a:endParaRPr>
          </a:p>
        </p:txBody>
      </p:sp>
      <p:sp>
        <p:nvSpPr>
          <p:cNvPr id="3" name="Content Placeholder 2"/>
          <p:cNvSpPr>
            <a:spLocks noGrp="1"/>
          </p:cNvSpPr>
          <p:nvPr>
            <p:ph idx="1"/>
          </p:nvPr>
        </p:nvSpPr>
        <p:spPr>
          <a:xfrm>
            <a:off x="685800" y="1772816"/>
            <a:ext cx="7772400" cy="4114800"/>
          </a:xfrm>
        </p:spPr>
        <p:txBody>
          <a:bodyPr>
            <a:normAutofit/>
          </a:bodyPr>
          <a:lstStyle/>
          <a:p>
            <a:r>
              <a:rPr lang="en-GB" sz="2400" b="1" dirty="0" smtClean="0">
                <a:latin typeface="Arial" pitchFamily="34" charset="0"/>
                <a:cs typeface="Arial" pitchFamily="34" charset="0"/>
              </a:rPr>
              <a:t>Strategic Planning Policy Statement</a:t>
            </a:r>
          </a:p>
          <a:p>
            <a:pPr lvl="1"/>
            <a:endParaRPr lang="en-GB" sz="2000" dirty="0" smtClean="0">
              <a:latin typeface="Arial" pitchFamily="34" charset="0"/>
              <a:cs typeface="Arial" pitchFamily="34" charset="0"/>
            </a:endParaRPr>
          </a:p>
          <a:p>
            <a:pPr lvl="1"/>
            <a:r>
              <a:rPr lang="en-GB" sz="2000" dirty="0" smtClean="0">
                <a:latin typeface="Arial" pitchFamily="34" charset="0"/>
                <a:cs typeface="Arial" pitchFamily="34" charset="0"/>
              </a:rPr>
              <a:t>Shorter, simplified planning policy.</a:t>
            </a:r>
          </a:p>
          <a:p>
            <a:pPr lvl="1"/>
            <a:endParaRPr lang="en-GB" sz="2000" dirty="0" smtClean="0">
              <a:latin typeface="Arial" pitchFamily="34" charset="0"/>
              <a:cs typeface="Arial" pitchFamily="34" charset="0"/>
            </a:endParaRPr>
          </a:p>
          <a:p>
            <a:pPr lvl="1"/>
            <a:r>
              <a:rPr lang="en-GB" sz="2000" dirty="0" smtClean="0">
                <a:latin typeface="Arial" pitchFamily="34" charset="0"/>
                <a:cs typeface="Arial" pitchFamily="34" charset="0"/>
              </a:rPr>
              <a:t>Introduces 8 core planning principles + new town &amp; retail policy.</a:t>
            </a:r>
          </a:p>
          <a:p>
            <a:pPr lvl="1"/>
            <a:endParaRPr lang="en-GB" sz="2000" dirty="0" smtClean="0">
              <a:latin typeface="Arial" pitchFamily="34" charset="0"/>
              <a:cs typeface="Arial" pitchFamily="34" charset="0"/>
            </a:endParaRPr>
          </a:p>
          <a:p>
            <a:pPr lvl="1"/>
            <a:r>
              <a:rPr lang="en-GB" sz="2000" dirty="0" smtClean="0">
                <a:latin typeface="Arial" pitchFamily="34" charset="0"/>
                <a:cs typeface="Arial" pitchFamily="34" charset="0"/>
              </a:rPr>
              <a:t>Consultation on draft SPPS closed end of April 2014.</a:t>
            </a:r>
          </a:p>
          <a:p>
            <a:pPr lvl="1"/>
            <a:endParaRPr lang="en-GB" sz="2000" dirty="0" smtClean="0">
              <a:latin typeface="Arial" pitchFamily="34" charset="0"/>
              <a:cs typeface="Arial" pitchFamily="34" charset="0"/>
            </a:endParaRPr>
          </a:p>
          <a:p>
            <a:pPr lvl="1"/>
            <a:r>
              <a:rPr lang="en-GB" sz="2000" dirty="0" smtClean="0">
                <a:latin typeface="Arial" pitchFamily="34" charset="0"/>
                <a:cs typeface="Arial" pitchFamily="34" charset="0"/>
              </a:rPr>
              <a:t>Over 700 responses were received.</a:t>
            </a:r>
          </a:p>
          <a:p>
            <a:endParaRPr lang="en-GB" sz="2000" dirty="0" smtClean="0"/>
          </a:p>
          <a:p>
            <a:endParaRPr lang="en-GB" sz="2000" dirty="0"/>
          </a:p>
        </p:txBody>
      </p:sp>
      <p:pic>
        <p:nvPicPr>
          <p:cNvPr id="4"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5" name="Picture 24" descr="internal bottom graphic doe.jpg                                0002D96FMacintosh HD                   BC591178:"/>
          <p:cNvPicPr>
            <a:picLocks noChangeAspect="1" noChangeArrowheads="1"/>
          </p:cNvPicPr>
          <p:nvPr/>
        </p:nvPicPr>
        <p:blipFill>
          <a:blip r:embed="rId4" cstate="print"/>
          <a:srcRect/>
          <a:stretch>
            <a:fillRect/>
          </a:stretch>
        </p:blipFill>
        <p:spPr bwMode="auto">
          <a:xfrm>
            <a:off x="-7938" y="6200775"/>
            <a:ext cx="9151938" cy="657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itchFamily="34" charset="0"/>
                <a:cs typeface="Arial" pitchFamily="34" charset="0"/>
              </a:rPr>
              <a:t>Practical Arrangements for Transfer</a:t>
            </a:r>
            <a:endParaRPr lang="en-GB" sz="32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GB" sz="2400" b="1" dirty="0" smtClean="0">
                <a:latin typeface="Arial" pitchFamily="34" charset="0"/>
                <a:cs typeface="Arial" pitchFamily="34" charset="0"/>
              </a:rPr>
              <a:t>Staffing</a:t>
            </a:r>
          </a:p>
          <a:p>
            <a:pPr lvl="1"/>
            <a:r>
              <a:rPr lang="en-GB" sz="2100" dirty="0" smtClean="0">
                <a:latin typeface="Arial" pitchFamily="34" charset="0"/>
                <a:cs typeface="Arial" pitchFamily="34" charset="0"/>
              </a:rPr>
              <a:t>Workforce Models and Staff Preference Scheme</a:t>
            </a:r>
          </a:p>
          <a:p>
            <a:endParaRPr lang="en-GB" sz="2400" dirty="0" smtClean="0">
              <a:latin typeface="Arial" pitchFamily="34" charset="0"/>
              <a:cs typeface="Arial" pitchFamily="34" charset="0"/>
            </a:endParaRPr>
          </a:p>
          <a:p>
            <a:r>
              <a:rPr lang="en-GB" sz="2400" b="1" dirty="0" smtClean="0">
                <a:latin typeface="Arial" pitchFamily="34" charset="0"/>
                <a:cs typeface="Arial" pitchFamily="34" charset="0"/>
              </a:rPr>
              <a:t>Legislation</a:t>
            </a:r>
          </a:p>
          <a:p>
            <a:pPr lvl="1"/>
            <a:r>
              <a:rPr lang="en-GB" sz="2100" dirty="0" smtClean="0">
                <a:latin typeface="Arial" pitchFamily="34" charset="0"/>
                <a:cs typeface="Arial" pitchFamily="34" charset="0"/>
              </a:rPr>
              <a:t>Primary powers established under Planning Act (NI) 2011.</a:t>
            </a:r>
          </a:p>
          <a:p>
            <a:pPr lvl="1"/>
            <a:r>
              <a:rPr lang="en-GB" sz="2100" dirty="0" smtClean="0">
                <a:latin typeface="Arial" pitchFamily="34" charset="0"/>
                <a:cs typeface="Arial" pitchFamily="34" charset="0"/>
              </a:rPr>
              <a:t>24 pieces of Subordinate Legislation.</a:t>
            </a:r>
          </a:p>
          <a:p>
            <a:pPr lvl="1"/>
            <a:r>
              <a:rPr lang="en-GB" sz="2100" dirty="0" smtClean="0">
                <a:latin typeface="Arial" pitchFamily="34" charset="0"/>
                <a:cs typeface="Arial" pitchFamily="34" charset="0"/>
              </a:rPr>
              <a:t>Consulting in 2 Phases to test proposals and seek informed responses.</a:t>
            </a:r>
          </a:p>
          <a:p>
            <a:pPr lvl="1"/>
            <a:r>
              <a:rPr lang="en-GB" sz="2100" dirty="0" smtClean="0">
                <a:latin typeface="Arial" pitchFamily="34" charset="0"/>
                <a:cs typeface="Arial" pitchFamily="34" charset="0"/>
              </a:rPr>
              <a:t>Aim to have all in place by year end.</a:t>
            </a:r>
          </a:p>
          <a:p>
            <a:endParaRPr lang="en-GB" sz="2400" b="1" dirty="0" smtClean="0">
              <a:latin typeface="Arial" pitchFamily="34" charset="0"/>
              <a:cs typeface="Arial" pitchFamily="34" charset="0"/>
            </a:endParaRPr>
          </a:p>
          <a:p>
            <a:r>
              <a:rPr lang="en-GB" sz="2400" b="1" dirty="0" smtClean="0">
                <a:latin typeface="Arial" pitchFamily="34" charset="0"/>
                <a:cs typeface="Arial" pitchFamily="34" charset="0"/>
              </a:rPr>
              <a:t>Code of Conduct</a:t>
            </a:r>
          </a:p>
          <a:p>
            <a:pPr lvl="1"/>
            <a:r>
              <a:rPr lang="en-GB" sz="2100" dirty="0" smtClean="0">
                <a:latin typeface="Arial" pitchFamily="34" charset="0"/>
                <a:cs typeface="Arial" pitchFamily="34" charset="0"/>
              </a:rPr>
              <a:t>Councillors required to adhere to mandatory Code of Conduct – recently laid before Assembly</a:t>
            </a:r>
          </a:p>
          <a:p>
            <a:pPr lvl="1"/>
            <a:r>
              <a:rPr lang="en-GB" sz="2100" dirty="0" smtClean="0">
                <a:latin typeface="Arial" pitchFamily="34" charset="0"/>
                <a:cs typeface="Arial" pitchFamily="34" charset="0"/>
              </a:rPr>
              <a:t>Planning section comes into effect on 1 April 2015</a:t>
            </a:r>
          </a:p>
          <a:p>
            <a:pPr lvl="1"/>
            <a:r>
              <a:rPr lang="en-GB" sz="2100" dirty="0" smtClean="0">
                <a:latin typeface="Arial" pitchFamily="34" charset="0"/>
                <a:cs typeface="Arial" pitchFamily="34" charset="0"/>
              </a:rPr>
              <a:t>Supplementary Guidance being developed</a:t>
            </a:r>
            <a:endParaRPr lang="en-GB" sz="2100" dirty="0">
              <a:latin typeface="Arial" pitchFamily="34" charset="0"/>
              <a:cs typeface="Arial" pitchFamily="34" charset="0"/>
            </a:endParaRPr>
          </a:p>
        </p:txBody>
      </p:sp>
      <p:pic>
        <p:nvPicPr>
          <p:cNvPr id="5"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6" name="Picture 24" descr="internal bottom graphic doe.jpg                                0002D96FMacintosh HD                   BC591178:"/>
          <p:cNvPicPr>
            <a:picLocks noChangeAspect="1" noChangeArrowheads="1"/>
          </p:cNvPicPr>
          <p:nvPr/>
        </p:nvPicPr>
        <p:blipFill>
          <a:blip r:embed="rId4" cstate="print"/>
          <a:srcRect/>
          <a:stretch>
            <a:fillRect/>
          </a:stretch>
        </p:blipFill>
        <p:spPr bwMode="auto">
          <a:xfrm>
            <a:off x="-7938" y="6200775"/>
            <a:ext cx="9151938" cy="657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itchFamily="34" charset="0"/>
                <a:cs typeface="Arial" pitchFamily="34" charset="0"/>
              </a:rPr>
              <a:t>Practical Arrangements for Transfer</a:t>
            </a:r>
            <a:endParaRPr lang="en-GB"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sz="2400" b="1" dirty="0" smtClean="0">
                <a:latin typeface="Arial" pitchFamily="34" charset="0"/>
                <a:cs typeface="Arial" pitchFamily="34" charset="0"/>
              </a:rPr>
              <a:t>Capacity Building and Training</a:t>
            </a:r>
          </a:p>
          <a:p>
            <a:pPr lvl="1"/>
            <a:r>
              <a:rPr lang="en-GB" sz="2200" dirty="0" smtClean="0">
                <a:latin typeface="Arial" pitchFamily="34" charset="0"/>
                <a:cs typeface="Arial" pitchFamily="34" charset="0"/>
              </a:rPr>
              <a:t>Planning specific capacity building and training programme for  all Elected Members being finalised</a:t>
            </a:r>
          </a:p>
          <a:p>
            <a:pPr lvl="1"/>
            <a:r>
              <a:rPr lang="en-GB" sz="2200" dirty="0" smtClean="0">
                <a:latin typeface="Arial" pitchFamily="34" charset="0"/>
                <a:cs typeface="Arial" pitchFamily="34" charset="0"/>
              </a:rPr>
              <a:t>Training for Council and Planning staff being developed</a:t>
            </a:r>
          </a:p>
          <a:p>
            <a:endParaRPr lang="en-GB" sz="2400" dirty="0" smtClean="0">
              <a:latin typeface="Arial" pitchFamily="34" charset="0"/>
              <a:cs typeface="Arial" pitchFamily="34" charset="0"/>
            </a:endParaRPr>
          </a:p>
          <a:p>
            <a:r>
              <a:rPr lang="en-GB" sz="2400" b="1" dirty="0" smtClean="0">
                <a:latin typeface="Arial" pitchFamily="34" charset="0"/>
                <a:cs typeface="Arial" pitchFamily="34" charset="0"/>
              </a:rPr>
              <a:t>Early Implementation Pilot - Newry, </a:t>
            </a:r>
            <a:r>
              <a:rPr lang="en-GB" sz="2400" b="1" dirty="0" err="1" smtClean="0">
                <a:latin typeface="Arial" pitchFamily="34" charset="0"/>
                <a:cs typeface="Arial" pitchFamily="34" charset="0"/>
              </a:rPr>
              <a:t>Mourne</a:t>
            </a:r>
            <a:r>
              <a:rPr lang="en-GB" sz="2400" b="1" dirty="0" smtClean="0">
                <a:latin typeface="Arial" pitchFamily="34" charset="0"/>
                <a:cs typeface="Arial" pitchFamily="34" charset="0"/>
              </a:rPr>
              <a:t> &amp; Down</a:t>
            </a:r>
          </a:p>
          <a:p>
            <a:pPr lvl="1"/>
            <a:r>
              <a:rPr lang="en-GB" sz="2200" dirty="0" smtClean="0">
                <a:latin typeface="Arial" pitchFamily="34" charset="0"/>
                <a:cs typeface="Arial" pitchFamily="34" charset="0"/>
              </a:rPr>
              <a:t>Key issues are being identified in relation to timing, accommodation, IT provision, HR matters, costs and funding, etc.  </a:t>
            </a:r>
          </a:p>
          <a:p>
            <a:pPr lvl="1"/>
            <a:r>
              <a:rPr lang="en-GB" sz="2200" dirty="0" smtClean="0">
                <a:latin typeface="Arial" pitchFamily="34" charset="0"/>
                <a:cs typeface="Arial" pitchFamily="34" charset="0"/>
              </a:rPr>
              <a:t>Lessons learned report will be shared with other clusters.</a:t>
            </a:r>
          </a:p>
          <a:p>
            <a:pPr lvl="1"/>
            <a:endParaRPr lang="en-GB" sz="2000" dirty="0" smtClean="0">
              <a:latin typeface="Arial" pitchFamily="34" charset="0"/>
              <a:cs typeface="Arial" pitchFamily="34" charset="0"/>
            </a:endParaRPr>
          </a:p>
        </p:txBody>
      </p:sp>
      <p:pic>
        <p:nvPicPr>
          <p:cNvPr id="4"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5" name="Picture 24" descr="internal bottom graphic doe.jpg                                0002D96FMacintosh HD                   BC591178:"/>
          <p:cNvPicPr>
            <a:picLocks noChangeAspect="1" noChangeArrowheads="1"/>
          </p:cNvPicPr>
          <p:nvPr/>
        </p:nvPicPr>
        <p:blipFill>
          <a:blip r:embed="rId4" cstate="print"/>
          <a:srcRect/>
          <a:stretch>
            <a:fillRect/>
          </a:stretch>
        </p:blipFill>
        <p:spPr bwMode="auto">
          <a:xfrm>
            <a:off x="-7938" y="6200775"/>
            <a:ext cx="9151938" cy="657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itchFamily="34" charset="0"/>
                <a:cs typeface="Arial" pitchFamily="34" charset="0"/>
              </a:rPr>
              <a:t>What stays with DOE?</a:t>
            </a:r>
            <a:endParaRPr lang="en-GB"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Planning legislation, policy and guidance</a:t>
            </a:r>
          </a:p>
          <a:p>
            <a:r>
              <a:rPr lang="en-GB" sz="2400" dirty="0" smtClean="0">
                <a:latin typeface="Arial" pitchFamily="34" charset="0"/>
                <a:cs typeface="Arial" pitchFamily="34" charset="0"/>
              </a:rPr>
              <a:t>Regionally significant planning applications</a:t>
            </a:r>
          </a:p>
          <a:p>
            <a:r>
              <a:rPr lang="en-GB" sz="2400" dirty="0" smtClean="0">
                <a:latin typeface="Arial" pitchFamily="34" charset="0"/>
                <a:cs typeface="Arial" pitchFamily="34" charset="0"/>
              </a:rPr>
              <a:t>Statutory listing of buildings of special architecture or historic interest</a:t>
            </a:r>
          </a:p>
          <a:p>
            <a:r>
              <a:rPr lang="en-GB" sz="2400" dirty="0" smtClean="0">
                <a:latin typeface="Arial" pitchFamily="34" charset="0"/>
                <a:cs typeface="Arial" pitchFamily="34" charset="0"/>
              </a:rPr>
              <a:t>Fee setting, funding, grant making powers</a:t>
            </a:r>
          </a:p>
          <a:p>
            <a:r>
              <a:rPr lang="en-GB" sz="2400" dirty="0" smtClean="0">
                <a:latin typeface="Arial" pitchFamily="34" charset="0"/>
                <a:cs typeface="Arial" pitchFamily="34" charset="0"/>
              </a:rPr>
              <a:t>Oversight role with audit, inspection &amp; performance management of councils</a:t>
            </a:r>
          </a:p>
          <a:p>
            <a:r>
              <a:rPr lang="en-GB" sz="2400" dirty="0" smtClean="0">
                <a:latin typeface="Arial" pitchFamily="34" charset="0"/>
                <a:cs typeface="Arial" pitchFamily="34" charset="0"/>
              </a:rPr>
              <a:t>Selective reserve powers e.g. to take enforcement action</a:t>
            </a:r>
          </a:p>
          <a:p>
            <a:endParaRPr lang="en-GB" sz="2400" dirty="0"/>
          </a:p>
        </p:txBody>
      </p:sp>
      <p:pic>
        <p:nvPicPr>
          <p:cNvPr id="4"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5" name="Picture 24" descr="internal bottom graphic doe.jpg                                0002D96FMacintosh HD                   BC591178:"/>
          <p:cNvPicPr>
            <a:picLocks noChangeAspect="1" noChangeArrowheads="1"/>
          </p:cNvPicPr>
          <p:nvPr/>
        </p:nvPicPr>
        <p:blipFill>
          <a:blip r:embed="rId4" cstate="print"/>
          <a:srcRect/>
          <a:stretch>
            <a:fillRect/>
          </a:stretch>
        </p:blipFill>
        <p:spPr bwMode="auto">
          <a:xfrm>
            <a:off x="-3175" y="6200775"/>
            <a:ext cx="9151938" cy="657225"/>
          </a:xfrm>
          <a:prstGeom prst="rect">
            <a:avLst/>
          </a:prstGeom>
          <a:noFill/>
          <a:ln w="9525">
            <a:noFill/>
            <a:miter lim="800000"/>
            <a:headEnd/>
            <a:tailEnd/>
          </a:ln>
        </p:spPr>
      </p:pic>
      <p:pic>
        <p:nvPicPr>
          <p:cNvPr id="7172" name="Picture 4" descr="http://blog.sciencecampaign.org.uk/wp-content/uploads/2011/06/Stormont.jpg"/>
          <p:cNvPicPr>
            <a:picLocks noChangeAspect="1" noChangeArrowheads="1"/>
          </p:cNvPicPr>
          <p:nvPr/>
        </p:nvPicPr>
        <p:blipFill>
          <a:blip r:embed="rId5" cstate="print"/>
          <a:srcRect/>
          <a:stretch>
            <a:fillRect/>
          </a:stretch>
        </p:blipFill>
        <p:spPr bwMode="auto">
          <a:xfrm>
            <a:off x="6804248" y="1124744"/>
            <a:ext cx="2094403" cy="15715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33795" name="Picture 24" descr="internal bottom graphic doe.jpg                                0002D96FMacintosh HD                   BC591178:"/>
          <p:cNvPicPr>
            <a:picLocks noChangeAspect="1" noChangeArrowheads="1"/>
          </p:cNvPicPr>
          <p:nvPr/>
        </p:nvPicPr>
        <p:blipFill>
          <a:blip r:embed="rId4" cstate="print"/>
          <a:srcRect/>
          <a:stretch>
            <a:fillRect/>
          </a:stretch>
        </p:blipFill>
        <p:spPr bwMode="auto">
          <a:xfrm>
            <a:off x="-3175" y="6200775"/>
            <a:ext cx="9151938" cy="657225"/>
          </a:xfrm>
          <a:prstGeom prst="rect">
            <a:avLst/>
          </a:prstGeom>
          <a:noFill/>
          <a:ln w="9525">
            <a:noFill/>
            <a:miter lim="800000"/>
            <a:headEnd/>
            <a:tailEnd/>
          </a:ln>
        </p:spPr>
      </p:pic>
      <p:sp>
        <p:nvSpPr>
          <p:cNvPr id="33797" name="Rectangle 9"/>
          <p:cNvSpPr>
            <a:spLocks noChangeArrowheads="1"/>
          </p:cNvSpPr>
          <p:nvPr/>
        </p:nvSpPr>
        <p:spPr bwMode="auto">
          <a:xfrm>
            <a:off x="0" y="260648"/>
            <a:ext cx="9144000" cy="1077218"/>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GB" sz="3200" b="1" dirty="0" smtClean="0">
                <a:solidFill>
                  <a:srgbClr val="000000"/>
                </a:solidFill>
                <a:latin typeface="Arial" pitchFamily="34" charset="0"/>
              </a:rPr>
              <a:t>Reform Across the Island – Opportunities and Challenges</a:t>
            </a:r>
            <a:endParaRPr lang="en-GB" sz="3200" b="1" dirty="0">
              <a:solidFill>
                <a:srgbClr val="000000"/>
              </a:solidFill>
              <a:latin typeface="Arial" pitchFamily="34" charset="0"/>
            </a:endParaRPr>
          </a:p>
        </p:txBody>
      </p:sp>
      <p:sp>
        <p:nvSpPr>
          <p:cNvPr id="33798" name="Rectangle 8"/>
          <p:cNvSpPr>
            <a:spLocks noChangeArrowheads="1"/>
          </p:cNvSpPr>
          <p:nvPr/>
        </p:nvSpPr>
        <p:spPr bwMode="auto">
          <a:xfrm>
            <a:off x="323528" y="1556792"/>
            <a:ext cx="8352928" cy="7767002"/>
          </a:xfrm>
          <a:prstGeom prst="rect">
            <a:avLst/>
          </a:prstGeom>
          <a:noFill/>
          <a:ln w="9525">
            <a:noFill/>
            <a:miter lim="800000"/>
            <a:headEnd/>
            <a:tailEnd/>
          </a:ln>
        </p:spPr>
        <p:txBody>
          <a:bodyPr wrap="square">
            <a:spAutoFit/>
          </a:bodyPr>
          <a:lstStyle/>
          <a:p>
            <a:pPr marL="342900" indent="-342900" eaLnBrk="0" fontAlgn="base" hangingPunct="0">
              <a:spcBef>
                <a:spcPct val="20000"/>
              </a:spcBef>
              <a:spcAft>
                <a:spcPct val="0"/>
              </a:spcAft>
            </a:pPr>
            <a:r>
              <a:rPr lang="en-GB" sz="2400" b="1" dirty="0" smtClean="0">
                <a:solidFill>
                  <a:srgbClr val="000000"/>
                </a:solidFill>
                <a:latin typeface="Arial" pitchFamily="34" charset="0"/>
              </a:rPr>
              <a:t>Opportunities:</a:t>
            </a:r>
            <a:endParaRPr lang="en-GB" sz="2400" dirty="0" smtClean="0">
              <a:solidFill>
                <a:srgbClr val="000000"/>
              </a:solidFill>
              <a:latin typeface="Arial" pitchFamily="34" charset="0"/>
            </a:endParaRPr>
          </a:p>
          <a:p>
            <a:pPr marL="342900" indent="-342900" eaLnBrk="0" fontAlgn="base" hangingPunct="0">
              <a:spcBef>
                <a:spcPct val="20000"/>
              </a:spcBef>
              <a:spcAft>
                <a:spcPct val="0"/>
              </a:spcAft>
              <a:buFont typeface="Arial" pitchFamily="34" charset="0"/>
              <a:buChar char="•"/>
            </a:pPr>
            <a:r>
              <a:rPr lang="en-GB" sz="2400" dirty="0" smtClean="0">
                <a:solidFill>
                  <a:srgbClr val="000000"/>
                </a:solidFill>
                <a:latin typeface="Arial" pitchFamily="34" charset="0"/>
              </a:rPr>
              <a:t>Bringing decision making closer to communities and citizens</a:t>
            </a:r>
          </a:p>
          <a:p>
            <a:pPr marL="342900" indent="-342900" eaLnBrk="0" fontAlgn="base" hangingPunct="0">
              <a:spcBef>
                <a:spcPct val="20000"/>
              </a:spcBef>
              <a:spcAft>
                <a:spcPct val="0"/>
              </a:spcAft>
              <a:buFont typeface="Arial" pitchFamily="34" charset="0"/>
              <a:buChar char="•"/>
            </a:pPr>
            <a:r>
              <a:rPr lang="en-GB" sz="2400" dirty="0" smtClean="0">
                <a:solidFill>
                  <a:srgbClr val="000000"/>
                </a:solidFill>
                <a:latin typeface="Arial" pitchFamily="34" charset="0"/>
              </a:rPr>
              <a:t>Stronger and more effective local democracy </a:t>
            </a:r>
          </a:p>
          <a:p>
            <a:pPr marL="342900" indent="-342900" eaLnBrk="0" fontAlgn="base" hangingPunct="0">
              <a:spcBef>
                <a:spcPct val="20000"/>
              </a:spcBef>
              <a:spcAft>
                <a:spcPct val="0"/>
              </a:spcAft>
              <a:buFont typeface="Arial" pitchFamily="34" charset="0"/>
              <a:buChar char="•"/>
            </a:pPr>
            <a:r>
              <a:rPr lang="en-GB" sz="2400" dirty="0" smtClean="0">
                <a:solidFill>
                  <a:srgbClr val="000000"/>
                </a:solidFill>
                <a:latin typeface="Arial" pitchFamily="34" charset="0"/>
              </a:rPr>
              <a:t>Service delivery improvement - influence </a:t>
            </a:r>
            <a:br>
              <a:rPr lang="en-GB" sz="2400" dirty="0" smtClean="0">
                <a:solidFill>
                  <a:srgbClr val="000000"/>
                </a:solidFill>
                <a:latin typeface="Arial" pitchFamily="34" charset="0"/>
              </a:rPr>
            </a:br>
            <a:r>
              <a:rPr lang="en-GB" sz="2400" dirty="0" smtClean="0">
                <a:solidFill>
                  <a:srgbClr val="000000"/>
                </a:solidFill>
                <a:latin typeface="Arial" pitchFamily="34" charset="0"/>
              </a:rPr>
              <a:t>place shaping and facilitate greater </a:t>
            </a:r>
            <a:br>
              <a:rPr lang="en-GB" sz="2400" dirty="0" smtClean="0">
                <a:solidFill>
                  <a:srgbClr val="000000"/>
                </a:solidFill>
                <a:latin typeface="Arial" pitchFamily="34" charset="0"/>
              </a:rPr>
            </a:br>
            <a:r>
              <a:rPr lang="en-GB" sz="2400" dirty="0" smtClean="0">
                <a:solidFill>
                  <a:srgbClr val="000000"/>
                </a:solidFill>
                <a:latin typeface="Arial" pitchFamily="34" charset="0"/>
              </a:rPr>
              <a:t>integration</a:t>
            </a:r>
          </a:p>
          <a:p>
            <a:pPr marL="342900" indent="-342900" eaLnBrk="0" fontAlgn="base" hangingPunct="0">
              <a:spcBef>
                <a:spcPct val="20000"/>
              </a:spcBef>
              <a:spcAft>
                <a:spcPct val="0"/>
              </a:spcAft>
              <a:buFont typeface="Arial" pitchFamily="34" charset="0"/>
              <a:buChar char="•"/>
            </a:pPr>
            <a:endParaRPr lang="en-GB" sz="1000" dirty="0" smtClean="0">
              <a:solidFill>
                <a:srgbClr val="000000"/>
              </a:solidFill>
              <a:latin typeface="Arial" pitchFamily="34" charset="0"/>
            </a:endParaRPr>
          </a:p>
          <a:p>
            <a:pPr marL="342900" indent="-342900" eaLnBrk="0" fontAlgn="base" hangingPunct="0">
              <a:spcBef>
                <a:spcPct val="20000"/>
              </a:spcBef>
              <a:spcAft>
                <a:spcPct val="0"/>
              </a:spcAft>
            </a:pPr>
            <a:r>
              <a:rPr lang="en-GB" sz="2400" b="1" dirty="0" smtClean="0">
                <a:solidFill>
                  <a:srgbClr val="000000"/>
                </a:solidFill>
                <a:latin typeface="Arial" pitchFamily="34" charset="0"/>
              </a:rPr>
              <a:t>Challenges:</a:t>
            </a:r>
          </a:p>
          <a:p>
            <a:pPr marL="342900" indent="-342900" eaLnBrk="0" fontAlgn="base" hangingPunct="0">
              <a:spcBef>
                <a:spcPct val="20000"/>
              </a:spcBef>
              <a:spcAft>
                <a:spcPct val="0"/>
              </a:spcAft>
              <a:buFont typeface="Arial" pitchFamily="34" charset="0"/>
              <a:buChar char="•"/>
            </a:pPr>
            <a:r>
              <a:rPr lang="en-GB" sz="2400" dirty="0" smtClean="0">
                <a:solidFill>
                  <a:srgbClr val="000000"/>
                </a:solidFill>
                <a:latin typeface="Arial" pitchFamily="34" charset="0"/>
              </a:rPr>
              <a:t>Changing roles</a:t>
            </a:r>
          </a:p>
          <a:p>
            <a:pPr marL="342900" indent="-342900" eaLnBrk="0" fontAlgn="base" hangingPunct="0">
              <a:spcBef>
                <a:spcPct val="20000"/>
              </a:spcBef>
              <a:spcAft>
                <a:spcPct val="0"/>
              </a:spcAft>
              <a:buFont typeface="Arial" pitchFamily="34" charset="0"/>
              <a:buChar char="•"/>
            </a:pPr>
            <a:r>
              <a:rPr lang="en-GB" sz="2400" dirty="0" smtClean="0">
                <a:solidFill>
                  <a:srgbClr val="000000"/>
                </a:solidFill>
                <a:latin typeface="Arial" pitchFamily="34" charset="0"/>
              </a:rPr>
              <a:t>Balancing the local with the strategic</a:t>
            </a:r>
          </a:p>
          <a:p>
            <a:pPr marL="342900" indent="-342900" eaLnBrk="0" fontAlgn="base" hangingPunct="0">
              <a:spcBef>
                <a:spcPct val="20000"/>
              </a:spcBef>
              <a:spcAft>
                <a:spcPct val="0"/>
              </a:spcAft>
              <a:buFont typeface="Arial" pitchFamily="34" charset="0"/>
              <a:buChar char="•"/>
            </a:pPr>
            <a:endParaRPr lang="en-GB" sz="2400" dirty="0">
              <a:solidFill>
                <a:srgbClr val="000000"/>
              </a:solidFill>
              <a:latin typeface="Arial" pitchFamily="34" charset="0"/>
            </a:endParaRPr>
          </a:p>
          <a:p>
            <a:pPr marL="342900" indent="-342900" eaLnBrk="0" fontAlgn="base" hangingPunct="0">
              <a:spcBef>
                <a:spcPct val="20000"/>
              </a:spcBef>
              <a:spcAft>
                <a:spcPct val="0"/>
              </a:spcAft>
              <a:buFont typeface="Arial" pitchFamily="34" charset="0"/>
              <a:buChar char="•"/>
            </a:pPr>
            <a:endParaRPr lang="en-GB" sz="200" dirty="0">
              <a:solidFill>
                <a:srgbClr val="000000"/>
              </a:solidFill>
              <a:latin typeface="Arial" pitchFamily="34" charset="0"/>
            </a:endParaRPr>
          </a:p>
          <a:p>
            <a:pPr marL="342900" indent="-342900" eaLnBrk="0" fontAlgn="base" hangingPunct="0">
              <a:spcBef>
                <a:spcPct val="20000"/>
              </a:spcBef>
              <a:spcAft>
                <a:spcPct val="0"/>
              </a:spcAft>
              <a:buFont typeface="Arial" pitchFamily="34" charset="0"/>
              <a:buChar char="•"/>
            </a:pPr>
            <a:endParaRPr lang="en-GB" sz="2400" dirty="0" smtClean="0">
              <a:solidFill>
                <a:srgbClr val="000000"/>
              </a:solidFill>
              <a:latin typeface="Arial" pitchFamily="34" charset="0"/>
            </a:endParaRPr>
          </a:p>
          <a:p>
            <a:pPr marL="342900" indent="-342900" eaLnBrk="0" fontAlgn="base" hangingPunct="0">
              <a:spcBef>
                <a:spcPct val="20000"/>
              </a:spcBef>
              <a:spcAft>
                <a:spcPct val="0"/>
              </a:spcAft>
              <a:buFont typeface="Arial" pitchFamily="34" charset="0"/>
              <a:buChar char="•"/>
            </a:pPr>
            <a:endParaRPr lang="en-GB" sz="600" dirty="0" smtClean="0">
              <a:solidFill>
                <a:srgbClr val="000000"/>
              </a:solidFill>
              <a:latin typeface="Arial" pitchFamily="34" charset="0"/>
            </a:endParaRPr>
          </a:p>
          <a:p>
            <a:pPr marL="342900" indent="-342900" eaLnBrk="0" fontAlgn="base" hangingPunct="0">
              <a:spcBef>
                <a:spcPct val="20000"/>
              </a:spcBef>
              <a:spcAft>
                <a:spcPct val="0"/>
              </a:spcAft>
              <a:buFont typeface="Arial" pitchFamily="34" charset="0"/>
              <a:buChar char="•"/>
            </a:pPr>
            <a:endParaRPr lang="en-GB" sz="600" dirty="0" smtClean="0">
              <a:solidFill>
                <a:srgbClr val="000000"/>
              </a:solidFill>
              <a:latin typeface="Arial" pitchFamily="34" charset="0"/>
            </a:endParaRPr>
          </a:p>
          <a:p>
            <a:pPr marL="342900" indent="-342900" eaLnBrk="0" fontAlgn="base" hangingPunct="0">
              <a:spcBef>
                <a:spcPct val="20000"/>
              </a:spcBef>
              <a:spcAft>
                <a:spcPct val="0"/>
              </a:spcAft>
            </a:pPr>
            <a:endParaRPr lang="en-GB" sz="2000" b="1" dirty="0" smtClean="0">
              <a:solidFill>
                <a:srgbClr val="000000"/>
              </a:solidFill>
              <a:latin typeface="Arial" pitchFamily="34" charset="0"/>
            </a:endParaRPr>
          </a:p>
          <a:p>
            <a:pPr marL="342900" indent="-342900" eaLnBrk="0" fontAlgn="base" hangingPunct="0">
              <a:spcBef>
                <a:spcPct val="20000"/>
              </a:spcBef>
              <a:spcAft>
                <a:spcPct val="0"/>
              </a:spcAft>
            </a:pPr>
            <a:endParaRPr lang="en-GB" sz="2000" b="1" dirty="0">
              <a:solidFill>
                <a:srgbClr val="000000"/>
              </a:solidFill>
              <a:latin typeface="Arial" pitchFamily="34" charset="0"/>
            </a:endParaRPr>
          </a:p>
          <a:p>
            <a:pPr marL="342900" indent="-342900" eaLnBrk="0" fontAlgn="base" hangingPunct="0">
              <a:spcBef>
                <a:spcPct val="20000"/>
              </a:spcBef>
              <a:spcAft>
                <a:spcPct val="0"/>
              </a:spcAft>
            </a:pPr>
            <a:endParaRPr lang="en-GB" sz="2000" b="1" dirty="0">
              <a:solidFill>
                <a:srgbClr val="000000"/>
              </a:solidFill>
              <a:latin typeface="Arial" pitchFamily="34" charset="0"/>
            </a:endParaRPr>
          </a:p>
          <a:p>
            <a:pPr marL="342900" indent="-342900" eaLnBrk="0" fontAlgn="base" hangingPunct="0">
              <a:spcBef>
                <a:spcPct val="20000"/>
              </a:spcBef>
              <a:spcAft>
                <a:spcPct val="0"/>
              </a:spcAft>
            </a:pPr>
            <a:endParaRPr lang="en-GB" dirty="0">
              <a:solidFill>
                <a:srgbClr val="000000"/>
              </a:solidFill>
              <a:latin typeface="Arial" pitchFamily="34" charset="0"/>
            </a:endParaRPr>
          </a:p>
          <a:p>
            <a:pPr marL="342900" indent="-342900" eaLnBrk="0" fontAlgn="base" hangingPunct="0">
              <a:spcBef>
                <a:spcPct val="20000"/>
              </a:spcBef>
              <a:spcAft>
                <a:spcPct val="0"/>
              </a:spcAft>
            </a:pPr>
            <a:endParaRPr lang="en-GB" dirty="0">
              <a:solidFill>
                <a:srgbClr val="000000"/>
              </a:solidFill>
              <a:latin typeface="Arial" pitchFamily="34" charset="0"/>
            </a:endParaRPr>
          </a:p>
          <a:p>
            <a:pPr marL="342900" indent="-342900" eaLnBrk="0" fontAlgn="base" hangingPunct="0">
              <a:spcBef>
                <a:spcPct val="20000"/>
              </a:spcBef>
              <a:spcAft>
                <a:spcPct val="0"/>
              </a:spcAft>
            </a:pPr>
            <a:endParaRPr lang="en-GB" dirty="0">
              <a:solidFill>
                <a:srgbClr val="000000"/>
              </a:solidFill>
              <a:latin typeface="Arial" pitchFamily="34" charset="0"/>
            </a:endParaRPr>
          </a:p>
        </p:txBody>
      </p:sp>
      <p:pic>
        <p:nvPicPr>
          <p:cNvPr id="5125" name="Picture 5" descr="C:\Users\1301342\AppData\Local\Microsoft\Windows\Temporary Internet Files\Content.IE5\VADSVJN0\MC900055284[1].wmf"/>
          <p:cNvPicPr>
            <a:picLocks noChangeAspect="1" noChangeArrowheads="1"/>
          </p:cNvPicPr>
          <p:nvPr/>
        </p:nvPicPr>
        <p:blipFill>
          <a:blip r:embed="rId5" cstate="print"/>
          <a:srcRect/>
          <a:stretch>
            <a:fillRect/>
          </a:stretch>
        </p:blipFill>
        <p:spPr bwMode="auto">
          <a:xfrm>
            <a:off x="6951024" y="3140968"/>
            <a:ext cx="2192976" cy="200089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0"/>
          <p:cNvSpPr>
            <a:spLocks noGrp="1" noChangeArrowheads="1"/>
          </p:cNvSpPr>
          <p:nvPr>
            <p:ph type="sldNum" sz="quarter" idx="12"/>
          </p:nvPr>
        </p:nvSpPr>
        <p:spPr>
          <a:noFill/>
        </p:spPr>
        <p:txBody>
          <a:bodyPr/>
          <a:lstStyle/>
          <a:p>
            <a:fld id="{8C04B0A2-0FE5-43A4-AECB-D35CE1AAB9D2}" type="slidenum">
              <a:rPr lang="en-US" smtClean="0">
                <a:solidFill>
                  <a:srgbClr val="000000"/>
                </a:solidFill>
              </a:rPr>
              <a:pPr/>
              <a:t>19</a:t>
            </a:fld>
            <a:endParaRPr lang="en-US" smtClean="0">
              <a:solidFill>
                <a:srgbClr val="000000"/>
              </a:solidFill>
            </a:endParaRPr>
          </a:p>
        </p:txBody>
      </p:sp>
      <p:pic>
        <p:nvPicPr>
          <p:cNvPr id="22531"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22532" name="Picture 24" descr="internal bottom graphic doe.jpg                                0002D96FMacintosh HD                   BC591178:"/>
          <p:cNvPicPr>
            <a:picLocks noChangeAspect="1" noChangeArrowheads="1"/>
          </p:cNvPicPr>
          <p:nvPr/>
        </p:nvPicPr>
        <p:blipFill>
          <a:blip r:embed="rId4" cstate="print"/>
          <a:srcRect/>
          <a:stretch>
            <a:fillRect/>
          </a:stretch>
        </p:blipFill>
        <p:spPr bwMode="auto">
          <a:xfrm>
            <a:off x="-3175" y="6200775"/>
            <a:ext cx="9151938" cy="657225"/>
          </a:xfrm>
          <a:prstGeom prst="rect">
            <a:avLst/>
          </a:prstGeom>
          <a:noFill/>
          <a:ln w="9525">
            <a:noFill/>
            <a:miter lim="800000"/>
            <a:headEnd/>
            <a:tailEnd/>
          </a:ln>
        </p:spPr>
      </p:pic>
      <p:sp>
        <p:nvSpPr>
          <p:cNvPr id="22533" name="Rectangle 25"/>
          <p:cNvSpPr>
            <a:spLocks noChangeArrowheads="1"/>
          </p:cNvSpPr>
          <p:nvPr/>
        </p:nvSpPr>
        <p:spPr bwMode="auto">
          <a:xfrm>
            <a:off x="0" y="6413500"/>
            <a:ext cx="417513" cy="304800"/>
          </a:xfrm>
          <a:prstGeom prst="rect">
            <a:avLst/>
          </a:prstGeom>
          <a:noFill/>
          <a:ln w="9525">
            <a:noFill/>
            <a:miter lim="800000"/>
            <a:headEnd/>
            <a:tailEnd/>
          </a:ln>
        </p:spPr>
        <p:txBody>
          <a:bodyPr/>
          <a:lstStyle/>
          <a:p>
            <a:pPr algn="r" eaLnBrk="0" fontAlgn="base" hangingPunct="0">
              <a:spcBef>
                <a:spcPct val="0"/>
              </a:spcBef>
              <a:spcAft>
                <a:spcPct val="0"/>
              </a:spcAft>
            </a:pPr>
            <a:endParaRPr lang="en-US" sz="1000" dirty="0">
              <a:solidFill>
                <a:srgbClr val="FFFFFF"/>
              </a:solidFill>
              <a:latin typeface="Arial" charset="0"/>
            </a:endParaRPr>
          </a:p>
        </p:txBody>
      </p:sp>
      <p:sp>
        <p:nvSpPr>
          <p:cNvPr id="9222" name="Rectangle 6"/>
          <p:cNvSpPr>
            <a:spLocks noChangeArrowheads="1"/>
          </p:cNvSpPr>
          <p:nvPr/>
        </p:nvSpPr>
        <p:spPr bwMode="auto">
          <a:xfrm>
            <a:off x="539552" y="260648"/>
            <a:ext cx="7991475" cy="1077218"/>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GB" sz="3200" b="1" dirty="0" smtClean="0">
                <a:solidFill>
                  <a:srgbClr val="000000"/>
                </a:solidFill>
                <a:latin typeface="Arial" charset="0"/>
                <a:cs typeface="Arial" charset="0"/>
              </a:rPr>
              <a:t>Future Vision - Planning in Local Government</a:t>
            </a:r>
            <a:endParaRPr lang="en-GB" sz="3200" b="1" dirty="0">
              <a:solidFill>
                <a:srgbClr val="000000"/>
              </a:solidFill>
              <a:latin typeface="Arial" charset="0"/>
              <a:cs typeface="Arial" charset="0"/>
            </a:endParaRPr>
          </a:p>
        </p:txBody>
      </p:sp>
      <p:sp>
        <p:nvSpPr>
          <p:cNvPr id="22535" name="Rectangle 7"/>
          <p:cNvSpPr>
            <a:spLocks noChangeArrowheads="1"/>
          </p:cNvSpPr>
          <p:nvPr/>
        </p:nvSpPr>
        <p:spPr bwMode="auto">
          <a:xfrm>
            <a:off x="395536" y="1196752"/>
            <a:ext cx="7704856" cy="5693866"/>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GB" sz="2400" dirty="0" smtClean="0">
                <a:solidFill>
                  <a:srgbClr val="000000"/>
                </a:solidFill>
                <a:latin typeface="Arial" charset="0"/>
                <a:cs typeface="Arial" charset="0"/>
              </a:rPr>
              <a:t> </a:t>
            </a:r>
          </a:p>
          <a:p>
            <a:pPr eaLnBrk="0" fontAlgn="base" hangingPunct="0">
              <a:spcBef>
                <a:spcPct val="0"/>
              </a:spcBef>
              <a:spcAft>
                <a:spcPct val="0"/>
              </a:spcAft>
              <a:buFont typeface="Arial" charset="0"/>
              <a:buChar char="•"/>
            </a:pPr>
            <a:r>
              <a:rPr lang="en-GB" sz="2400" dirty="0" smtClean="0">
                <a:solidFill>
                  <a:srgbClr val="000000"/>
                </a:solidFill>
                <a:latin typeface="Arial" charset="0"/>
                <a:cs typeface="Arial" charset="0"/>
              </a:rPr>
              <a:t> Councils making plans</a:t>
            </a:r>
          </a:p>
          <a:p>
            <a:pPr eaLnBrk="0" fontAlgn="base" hangingPunct="0">
              <a:spcBef>
                <a:spcPct val="0"/>
              </a:spcBef>
              <a:spcAft>
                <a:spcPct val="0"/>
              </a:spcAft>
              <a:buFont typeface="Arial" charset="0"/>
              <a:buChar char="•"/>
            </a:pPr>
            <a:endParaRPr lang="en-GB" sz="2000" dirty="0" smtClean="0">
              <a:solidFill>
                <a:srgbClr val="000000"/>
              </a:solidFill>
              <a:latin typeface="Arial" charset="0"/>
              <a:cs typeface="Arial" charset="0"/>
            </a:endParaRPr>
          </a:p>
          <a:p>
            <a:pPr eaLnBrk="0" fontAlgn="base" hangingPunct="0">
              <a:spcBef>
                <a:spcPct val="0"/>
              </a:spcBef>
              <a:spcAft>
                <a:spcPct val="0"/>
              </a:spcAft>
              <a:buFont typeface="Arial" charset="0"/>
              <a:buChar char="•"/>
            </a:pPr>
            <a:r>
              <a:rPr lang="en-GB" sz="2400" dirty="0" smtClean="0">
                <a:solidFill>
                  <a:srgbClr val="000000"/>
                </a:solidFill>
                <a:latin typeface="Arial" charset="0"/>
                <a:cs typeface="Arial" charset="0"/>
              </a:rPr>
              <a:t> Councillors making planning decisions</a:t>
            </a:r>
          </a:p>
          <a:p>
            <a:pPr eaLnBrk="0" fontAlgn="base" hangingPunct="0">
              <a:spcBef>
                <a:spcPct val="0"/>
              </a:spcBef>
              <a:spcAft>
                <a:spcPct val="0"/>
              </a:spcAft>
              <a:buFont typeface="Arial" charset="0"/>
              <a:buChar char="•"/>
            </a:pPr>
            <a:endParaRPr lang="en-GB" sz="2000" dirty="0" smtClean="0">
              <a:solidFill>
                <a:srgbClr val="000000"/>
              </a:solidFill>
              <a:latin typeface="Arial" charset="0"/>
              <a:cs typeface="Arial" charset="0"/>
            </a:endParaRPr>
          </a:p>
          <a:p>
            <a:pPr eaLnBrk="0" fontAlgn="base" hangingPunct="0">
              <a:spcBef>
                <a:spcPct val="0"/>
              </a:spcBef>
              <a:spcAft>
                <a:spcPct val="0"/>
              </a:spcAft>
              <a:buFont typeface="Arial" charset="0"/>
              <a:buChar char="•"/>
            </a:pPr>
            <a:r>
              <a:rPr lang="en-GB" sz="2400" dirty="0" smtClean="0">
                <a:solidFill>
                  <a:srgbClr val="000000"/>
                </a:solidFill>
                <a:latin typeface="Arial" charset="0"/>
                <a:cs typeface="Arial" charset="0"/>
              </a:rPr>
              <a:t> Community planning</a:t>
            </a:r>
          </a:p>
          <a:p>
            <a:pPr eaLnBrk="0" fontAlgn="base" hangingPunct="0">
              <a:spcBef>
                <a:spcPct val="0"/>
              </a:spcBef>
              <a:spcAft>
                <a:spcPct val="0"/>
              </a:spcAft>
              <a:buFont typeface="Arial" charset="0"/>
              <a:buChar char="•"/>
            </a:pPr>
            <a:endParaRPr lang="en-GB" sz="2000" dirty="0" smtClean="0">
              <a:solidFill>
                <a:srgbClr val="000000"/>
              </a:solidFill>
              <a:latin typeface="Arial" charset="0"/>
              <a:cs typeface="Arial" charset="0"/>
            </a:endParaRPr>
          </a:p>
          <a:p>
            <a:pPr eaLnBrk="0" fontAlgn="base" hangingPunct="0">
              <a:spcBef>
                <a:spcPct val="0"/>
              </a:spcBef>
              <a:spcAft>
                <a:spcPct val="0"/>
              </a:spcAft>
              <a:buFont typeface="Arial" charset="0"/>
              <a:buChar char="•"/>
            </a:pPr>
            <a:r>
              <a:rPr lang="en-GB" sz="2400" dirty="0" smtClean="0">
                <a:solidFill>
                  <a:srgbClr val="000000"/>
                </a:solidFill>
                <a:latin typeface="Arial" charset="0"/>
                <a:cs typeface="Arial" charset="0"/>
              </a:rPr>
              <a:t> Connections with other functions</a:t>
            </a:r>
          </a:p>
          <a:p>
            <a:pPr eaLnBrk="0" fontAlgn="base" hangingPunct="0">
              <a:spcBef>
                <a:spcPct val="0"/>
              </a:spcBef>
              <a:spcAft>
                <a:spcPct val="0"/>
              </a:spcAft>
              <a:buFont typeface="Arial" charset="0"/>
              <a:buChar char="•"/>
            </a:pPr>
            <a:endParaRPr lang="en-GB" sz="2000" dirty="0" smtClean="0">
              <a:solidFill>
                <a:srgbClr val="000000"/>
              </a:solidFill>
              <a:latin typeface="Arial" charset="0"/>
              <a:cs typeface="Arial" charset="0"/>
            </a:endParaRPr>
          </a:p>
          <a:p>
            <a:pPr eaLnBrk="0" fontAlgn="base" hangingPunct="0">
              <a:spcBef>
                <a:spcPct val="0"/>
              </a:spcBef>
              <a:spcAft>
                <a:spcPct val="0"/>
              </a:spcAft>
              <a:buFont typeface="Arial" charset="0"/>
              <a:buChar char="•"/>
            </a:pPr>
            <a:r>
              <a:rPr lang="en-GB" sz="2400" dirty="0" smtClean="0">
                <a:solidFill>
                  <a:srgbClr val="000000"/>
                </a:solidFill>
                <a:latin typeface="Arial" charset="0"/>
                <a:cs typeface="Arial" charset="0"/>
              </a:rPr>
              <a:t> Delivering for community</a:t>
            </a:r>
          </a:p>
          <a:p>
            <a:pPr eaLnBrk="0" fontAlgn="base" hangingPunct="0">
              <a:spcBef>
                <a:spcPct val="0"/>
              </a:spcBef>
              <a:spcAft>
                <a:spcPct val="0"/>
              </a:spcAft>
              <a:buFont typeface="Arial" charset="0"/>
              <a:buChar char="•"/>
            </a:pPr>
            <a:endParaRPr lang="en-GB" sz="2000" dirty="0" smtClean="0">
              <a:solidFill>
                <a:srgbClr val="000000"/>
              </a:solidFill>
              <a:latin typeface="Arial" charset="0"/>
              <a:cs typeface="Arial" charset="0"/>
            </a:endParaRPr>
          </a:p>
          <a:p>
            <a:pPr eaLnBrk="0" fontAlgn="base" hangingPunct="0">
              <a:spcBef>
                <a:spcPct val="0"/>
              </a:spcBef>
              <a:spcAft>
                <a:spcPct val="0"/>
              </a:spcAft>
              <a:buFont typeface="Arial" charset="0"/>
              <a:buChar char="•"/>
            </a:pPr>
            <a:r>
              <a:rPr lang="en-GB" sz="2400" dirty="0" smtClean="0">
                <a:solidFill>
                  <a:srgbClr val="000000"/>
                </a:solidFill>
                <a:latin typeface="Arial" charset="0"/>
                <a:cs typeface="Arial" charset="0"/>
              </a:rPr>
              <a:t> Connection with place</a:t>
            </a:r>
          </a:p>
          <a:p>
            <a:pPr eaLnBrk="0" fontAlgn="base" hangingPunct="0">
              <a:spcBef>
                <a:spcPct val="0"/>
              </a:spcBef>
              <a:spcAft>
                <a:spcPct val="0"/>
              </a:spcAft>
              <a:buFont typeface="Arial" charset="0"/>
              <a:buChar char="•"/>
            </a:pPr>
            <a:endParaRPr lang="en-GB" sz="2000" dirty="0" smtClean="0">
              <a:solidFill>
                <a:srgbClr val="000000"/>
              </a:solidFill>
              <a:latin typeface="Arial" charset="0"/>
              <a:cs typeface="Arial" charset="0"/>
            </a:endParaRPr>
          </a:p>
          <a:p>
            <a:pPr eaLnBrk="0" fontAlgn="base" hangingPunct="0">
              <a:spcBef>
                <a:spcPct val="0"/>
              </a:spcBef>
              <a:spcAft>
                <a:spcPct val="0"/>
              </a:spcAft>
              <a:buFont typeface="Arial" charset="0"/>
              <a:buChar char="•"/>
            </a:pPr>
            <a:r>
              <a:rPr lang="en-GB" sz="2400" dirty="0" smtClean="0">
                <a:solidFill>
                  <a:srgbClr val="000000"/>
                </a:solidFill>
                <a:latin typeface="Arial" charset="0"/>
                <a:cs typeface="Arial" charset="0"/>
              </a:rPr>
              <a:t> Civic Leadership</a:t>
            </a:r>
          </a:p>
          <a:p>
            <a:pPr eaLnBrk="0" fontAlgn="base" hangingPunct="0">
              <a:spcBef>
                <a:spcPct val="0"/>
              </a:spcBef>
              <a:spcAft>
                <a:spcPct val="0"/>
              </a:spcAft>
              <a:buFont typeface="Arial" charset="0"/>
              <a:buChar char="•"/>
            </a:pPr>
            <a:endParaRPr lang="en-GB" sz="2200" b="1" dirty="0" smtClean="0">
              <a:solidFill>
                <a:srgbClr val="000000"/>
              </a:solidFill>
              <a:latin typeface="Arial" charset="0"/>
              <a:cs typeface="Arial" charset="0"/>
            </a:endParaRPr>
          </a:p>
          <a:p>
            <a:pPr fontAlgn="base">
              <a:spcBef>
                <a:spcPct val="50000"/>
              </a:spcBef>
              <a:spcAft>
                <a:spcPct val="0"/>
              </a:spcAft>
              <a:buFontTx/>
              <a:buChar char="•"/>
            </a:pPr>
            <a:endParaRPr lang="en-GB" sz="2000" dirty="0">
              <a:solidFill>
                <a:srgbClr val="000000"/>
              </a:solidFill>
              <a:latin typeface="Arial" charset="0"/>
            </a:endParaRPr>
          </a:p>
        </p:txBody>
      </p:sp>
      <p:pic>
        <p:nvPicPr>
          <p:cNvPr id="20" name="Picture 6" descr="C:\Users\1301342\AppData\Local\Microsoft\Windows\Temporary Internet Files\Content.IE5\WTV886J4\MC900230400[1].wmf"/>
          <p:cNvPicPr>
            <a:picLocks noChangeAspect="1" noChangeArrowheads="1"/>
          </p:cNvPicPr>
          <p:nvPr/>
        </p:nvPicPr>
        <p:blipFill>
          <a:blip r:embed="rId5" cstate="print"/>
          <a:srcRect/>
          <a:stretch>
            <a:fillRect/>
          </a:stretch>
        </p:blipFill>
        <p:spPr bwMode="auto">
          <a:xfrm>
            <a:off x="6055519" y="980728"/>
            <a:ext cx="3088481" cy="51845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b="1" dirty="0" smtClean="0">
                <a:latin typeface="Arial" pitchFamily="34" charset="0"/>
                <a:cs typeface="Arial" pitchFamily="34" charset="0"/>
              </a:rPr>
              <a:t>History of Planning System in Northern Ireland </a:t>
            </a:r>
            <a:endParaRPr lang="en-GB" sz="3200" b="1" dirty="0">
              <a:latin typeface="Arial" pitchFamily="34" charset="0"/>
              <a:cs typeface="Arial" pitchFamily="34" charset="0"/>
            </a:endParaRPr>
          </a:p>
        </p:txBody>
      </p:sp>
      <p:sp>
        <p:nvSpPr>
          <p:cNvPr id="6" name="Content Placeholder 5"/>
          <p:cNvSpPr>
            <a:spLocks noGrp="1"/>
          </p:cNvSpPr>
          <p:nvPr>
            <p:ph idx="1"/>
          </p:nvPr>
        </p:nvSpPr>
        <p:spPr/>
        <p:txBody>
          <a:bodyPr>
            <a:normAutofit/>
          </a:bodyPr>
          <a:lstStyle/>
          <a:p>
            <a:r>
              <a:rPr lang="en-GB" sz="2000" dirty="0" smtClean="0">
                <a:latin typeface="Arial" pitchFamily="34" charset="0"/>
                <a:cs typeface="Arial" pitchFamily="34" charset="0"/>
              </a:rPr>
              <a:t>Prior 1973, planning powers were exercised through local councils</a:t>
            </a:r>
          </a:p>
          <a:p>
            <a:r>
              <a:rPr lang="en-GB" sz="2000" dirty="0" smtClean="0">
                <a:latin typeface="Arial" pitchFamily="34" charset="0"/>
                <a:cs typeface="Arial" pitchFamily="34" charset="0"/>
              </a:rPr>
              <a:t>Post 1973, planning powers brought into central government &amp; statutory requirement to CONSULT local Councils</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Single planning authority with responsibility for:</a:t>
            </a:r>
          </a:p>
          <a:p>
            <a:pPr>
              <a:buNone/>
            </a:pPr>
            <a:r>
              <a:rPr lang="en-GB" sz="2000" dirty="0" smtClean="0">
                <a:latin typeface="Arial" pitchFamily="34" charset="0"/>
                <a:cs typeface="Arial" pitchFamily="34" charset="0"/>
              </a:rPr>
              <a:t>	</a:t>
            </a:r>
            <a:r>
              <a:rPr lang="en-GB" sz="1800" b="1" dirty="0" smtClean="0">
                <a:latin typeface="Arial" pitchFamily="34" charset="0"/>
                <a:cs typeface="Arial" pitchFamily="34" charset="0"/>
              </a:rPr>
              <a:t>Regional planning, policy development, legislation, development planning, conservation, development management including enforcement and regeneration.</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Since 2007, Planning matters fall across 3 Departments – DOE, DRD, DSD – statutory consultation requirements retained </a:t>
            </a:r>
          </a:p>
          <a:p>
            <a:r>
              <a:rPr lang="en-GB" sz="2000" dirty="0" smtClean="0">
                <a:latin typeface="Arial" pitchFamily="34" charset="0"/>
                <a:cs typeface="Arial" pitchFamily="34" charset="0"/>
              </a:rPr>
              <a:t>PAC – independent appellant body (OFMDFM)</a:t>
            </a:r>
            <a:endParaRPr lang="en-GB" sz="2000" dirty="0">
              <a:latin typeface="Arial" pitchFamily="34" charset="0"/>
              <a:cs typeface="Arial" pitchFamily="34" charset="0"/>
            </a:endParaRPr>
          </a:p>
        </p:txBody>
      </p:sp>
      <p:pic>
        <p:nvPicPr>
          <p:cNvPr id="7"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8" name="Picture 24" descr="internal bottom graphic doe.jpg                                0002D96FMacintosh HD                   BC591178:"/>
          <p:cNvPicPr>
            <a:picLocks noChangeAspect="1" noChangeArrowheads="1"/>
          </p:cNvPicPr>
          <p:nvPr/>
        </p:nvPicPr>
        <p:blipFill>
          <a:blip r:embed="rId4" cstate="print"/>
          <a:srcRect/>
          <a:stretch>
            <a:fillRect/>
          </a:stretch>
        </p:blipFill>
        <p:spPr bwMode="auto">
          <a:xfrm>
            <a:off x="-7938" y="6200775"/>
            <a:ext cx="9151938" cy="657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33795" name="Picture 24" descr="internal bottom graphic doe.jpg                                0002D96FMacintosh HD                   BC591178:"/>
          <p:cNvPicPr>
            <a:picLocks noChangeAspect="1" noChangeArrowheads="1"/>
          </p:cNvPicPr>
          <p:nvPr/>
        </p:nvPicPr>
        <p:blipFill>
          <a:blip r:embed="rId4" cstate="print"/>
          <a:srcRect/>
          <a:stretch>
            <a:fillRect/>
          </a:stretch>
        </p:blipFill>
        <p:spPr bwMode="auto">
          <a:xfrm>
            <a:off x="-7938" y="6200775"/>
            <a:ext cx="9151938" cy="657225"/>
          </a:xfrm>
          <a:prstGeom prst="rect">
            <a:avLst/>
          </a:prstGeom>
          <a:noFill/>
          <a:ln w="9525">
            <a:noFill/>
            <a:miter lim="800000"/>
            <a:headEnd/>
            <a:tailEnd/>
          </a:ln>
        </p:spPr>
      </p:pic>
      <p:sp>
        <p:nvSpPr>
          <p:cNvPr id="33796" name="Rectangle 25"/>
          <p:cNvSpPr>
            <a:spLocks noChangeArrowheads="1"/>
          </p:cNvSpPr>
          <p:nvPr/>
        </p:nvSpPr>
        <p:spPr bwMode="auto">
          <a:xfrm>
            <a:off x="0" y="6413500"/>
            <a:ext cx="417513" cy="304800"/>
          </a:xfrm>
          <a:prstGeom prst="rect">
            <a:avLst/>
          </a:prstGeom>
          <a:noFill/>
          <a:ln w="9525">
            <a:noFill/>
            <a:miter lim="800000"/>
            <a:headEnd/>
            <a:tailEnd/>
          </a:ln>
        </p:spPr>
        <p:txBody>
          <a:bodyPr/>
          <a:lstStyle/>
          <a:p>
            <a:pPr algn="r" eaLnBrk="0" fontAlgn="base" hangingPunct="0">
              <a:spcBef>
                <a:spcPct val="0"/>
              </a:spcBef>
              <a:spcAft>
                <a:spcPct val="0"/>
              </a:spcAft>
            </a:pPr>
            <a:endParaRPr lang="en-US" sz="1000">
              <a:solidFill>
                <a:srgbClr val="FFFFFF"/>
              </a:solidFill>
              <a:latin typeface="Arial" pitchFamily="34" charset="0"/>
            </a:endParaRPr>
          </a:p>
        </p:txBody>
      </p:sp>
      <p:sp>
        <p:nvSpPr>
          <p:cNvPr id="33797" name="Rectangle 9"/>
          <p:cNvSpPr>
            <a:spLocks noChangeArrowheads="1"/>
          </p:cNvSpPr>
          <p:nvPr/>
        </p:nvSpPr>
        <p:spPr bwMode="auto">
          <a:xfrm>
            <a:off x="0" y="404664"/>
            <a:ext cx="9144000" cy="1077218"/>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GB" sz="3200" b="1" dirty="0" smtClean="0">
                <a:latin typeface="Arial" pitchFamily="34" charset="0"/>
                <a:cs typeface="Arial" pitchFamily="34" charset="0"/>
              </a:rPr>
              <a:t>The Big Drivers for Change – </a:t>
            </a:r>
          </a:p>
          <a:p>
            <a:pPr algn="ctr" eaLnBrk="0" fontAlgn="base" hangingPunct="0">
              <a:spcBef>
                <a:spcPct val="0"/>
              </a:spcBef>
              <a:spcAft>
                <a:spcPct val="0"/>
              </a:spcAft>
            </a:pPr>
            <a:r>
              <a:rPr lang="en-GB" sz="3200" b="1" dirty="0" smtClean="0">
                <a:latin typeface="Arial" pitchFamily="34" charset="0"/>
                <a:cs typeface="Arial" pitchFamily="34" charset="0"/>
              </a:rPr>
              <a:t>North and South</a:t>
            </a:r>
          </a:p>
        </p:txBody>
      </p:sp>
      <p:sp>
        <p:nvSpPr>
          <p:cNvPr id="33798" name="Rectangle 8"/>
          <p:cNvSpPr>
            <a:spLocks noChangeArrowheads="1"/>
          </p:cNvSpPr>
          <p:nvPr/>
        </p:nvSpPr>
        <p:spPr bwMode="auto">
          <a:xfrm>
            <a:off x="179512" y="1628800"/>
            <a:ext cx="8496944" cy="6808018"/>
          </a:xfrm>
          <a:prstGeom prst="rect">
            <a:avLst/>
          </a:prstGeom>
          <a:noFill/>
          <a:ln w="9525">
            <a:noFill/>
            <a:miter lim="800000"/>
            <a:headEnd/>
            <a:tailEnd/>
          </a:ln>
        </p:spPr>
        <p:txBody>
          <a:bodyPr wrap="square">
            <a:spAutoFit/>
          </a:bodyPr>
          <a:lstStyle/>
          <a:p>
            <a:pPr lvl="0" eaLnBrk="0" fontAlgn="base" hangingPunct="0">
              <a:spcBef>
                <a:spcPct val="0"/>
              </a:spcBef>
              <a:spcAft>
                <a:spcPct val="0"/>
              </a:spcAft>
            </a:pPr>
            <a:r>
              <a:rPr lang="en-GB" sz="2600" b="1" dirty="0" smtClean="0">
                <a:solidFill>
                  <a:srgbClr val="000000"/>
                </a:solidFill>
                <a:latin typeface="Arial" pitchFamily="34" charset="0"/>
                <a:cs typeface="Arial" pitchFamily="34" charset="0"/>
              </a:rPr>
              <a:t>  </a:t>
            </a:r>
            <a:endParaRPr lang="en-GB" sz="1600" dirty="0" smtClean="0">
              <a:solidFill>
                <a:srgbClr val="000000"/>
              </a:solidFill>
              <a:latin typeface="Arial" pitchFamily="34" charset="0"/>
            </a:endParaRPr>
          </a:p>
          <a:p>
            <a:pPr marL="800100" lvl="1" indent="-342900" eaLnBrk="0" fontAlgn="base" hangingPunct="0">
              <a:spcBef>
                <a:spcPct val="20000"/>
              </a:spcBef>
              <a:spcAft>
                <a:spcPct val="0"/>
              </a:spcAft>
              <a:buFont typeface="Arial" pitchFamily="34" charset="0"/>
              <a:buChar char="•"/>
            </a:pPr>
            <a:r>
              <a:rPr lang="en-GB" sz="2400" dirty="0" smtClean="0">
                <a:solidFill>
                  <a:srgbClr val="000000"/>
                </a:solidFill>
                <a:latin typeface="Arial" pitchFamily="34" charset="0"/>
              </a:rPr>
              <a:t>Global Financial Crisis</a:t>
            </a:r>
          </a:p>
          <a:p>
            <a:pPr marL="342900" indent="-342900" eaLnBrk="0" fontAlgn="base" hangingPunct="0">
              <a:spcBef>
                <a:spcPct val="20000"/>
              </a:spcBef>
              <a:spcAft>
                <a:spcPct val="0"/>
              </a:spcAft>
              <a:buFont typeface="Arial" pitchFamily="34" charset="0"/>
              <a:buChar char="•"/>
            </a:pPr>
            <a:endParaRPr lang="en-GB" dirty="0" smtClean="0">
              <a:solidFill>
                <a:srgbClr val="000000"/>
              </a:solidFill>
              <a:latin typeface="Arial" pitchFamily="34" charset="0"/>
            </a:endParaRPr>
          </a:p>
          <a:p>
            <a:pPr marL="800100" lvl="1" indent="-342900" eaLnBrk="0" fontAlgn="base" hangingPunct="0">
              <a:spcBef>
                <a:spcPct val="20000"/>
              </a:spcBef>
              <a:spcAft>
                <a:spcPct val="0"/>
              </a:spcAft>
              <a:buFont typeface="Arial" pitchFamily="34" charset="0"/>
              <a:buChar char="•"/>
            </a:pPr>
            <a:r>
              <a:rPr lang="en-GB" sz="2400" dirty="0" smtClean="0">
                <a:solidFill>
                  <a:srgbClr val="000000"/>
                </a:solidFill>
                <a:latin typeface="Arial" pitchFamily="34" charset="0"/>
              </a:rPr>
              <a:t>Economic Recession</a:t>
            </a:r>
          </a:p>
          <a:p>
            <a:pPr marL="342900" indent="-342900" eaLnBrk="0" fontAlgn="base" hangingPunct="0">
              <a:spcBef>
                <a:spcPct val="20000"/>
              </a:spcBef>
              <a:spcAft>
                <a:spcPct val="0"/>
              </a:spcAft>
              <a:buFont typeface="Arial" pitchFamily="34" charset="0"/>
              <a:buChar char="•"/>
            </a:pPr>
            <a:endParaRPr lang="en-GB" dirty="0" smtClean="0">
              <a:solidFill>
                <a:srgbClr val="000000"/>
              </a:solidFill>
              <a:latin typeface="Arial" pitchFamily="34" charset="0"/>
            </a:endParaRPr>
          </a:p>
          <a:p>
            <a:pPr marL="800100" lvl="1" indent="-342900" eaLnBrk="0" fontAlgn="base" hangingPunct="0">
              <a:spcBef>
                <a:spcPct val="20000"/>
              </a:spcBef>
              <a:spcAft>
                <a:spcPct val="0"/>
              </a:spcAft>
              <a:buFont typeface="Arial" pitchFamily="34" charset="0"/>
              <a:buChar char="•"/>
            </a:pPr>
            <a:r>
              <a:rPr lang="en-GB" sz="2400" dirty="0" smtClean="0">
                <a:solidFill>
                  <a:srgbClr val="000000"/>
                </a:solidFill>
                <a:latin typeface="Arial" pitchFamily="34" charset="0"/>
              </a:rPr>
              <a:t>Markets Decline (Jobs, Construction, Housing)</a:t>
            </a:r>
          </a:p>
          <a:p>
            <a:pPr marL="342900" indent="-342900" eaLnBrk="0" fontAlgn="base" hangingPunct="0">
              <a:spcBef>
                <a:spcPct val="20000"/>
              </a:spcBef>
              <a:spcAft>
                <a:spcPct val="0"/>
              </a:spcAft>
              <a:buFont typeface="Arial" pitchFamily="34" charset="0"/>
              <a:buChar char="•"/>
            </a:pPr>
            <a:endParaRPr lang="en-GB" dirty="0" smtClean="0">
              <a:solidFill>
                <a:srgbClr val="000000"/>
              </a:solidFill>
              <a:latin typeface="Arial" pitchFamily="34" charset="0"/>
            </a:endParaRPr>
          </a:p>
          <a:p>
            <a:pPr marL="800100" lvl="1" indent="-342900" eaLnBrk="0" fontAlgn="base" hangingPunct="0">
              <a:spcBef>
                <a:spcPct val="20000"/>
              </a:spcBef>
              <a:spcAft>
                <a:spcPct val="0"/>
              </a:spcAft>
              <a:buFont typeface="Arial" pitchFamily="34" charset="0"/>
              <a:buChar char="•"/>
            </a:pPr>
            <a:r>
              <a:rPr lang="en-GB" sz="2400" dirty="0" smtClean="0">
                <a:solidFill>
                  <a:srgbClr val="000000"/>
                </a:solidFill>
                <a:latin typeface="Arial" pitchFamily="34" charset="0"/>
              </a:rPr>
              <a:t>Programme for Government (</a:t>
            </a:r>
            <a:r>
              <a:rPr lang="en-GB" sz="2400" dirty="0" err="1" smtClean="0">
                <a:solidFill>
                  <a:srgbClr val="000000"/>
                </a:solidFill>
                <a:latin typeface="Arial" pitchFamily="34" charset="0"/>
              </a:rPr>
              <a:t>PfG</a:t>
            </a:r>
            <a:r>
              <a:rPr lang="en-GB" sz="2400" dirty="0" smtClean="0">
                <a:solidFill>
                  <a:srgbClr val="000000"/>
                </a:solidFill>
                <a:latin typeface="Arial" pitchFamily="34" charset="0"/>
              </a:rPr>
              <a:t>)</a:t>
            </a:r>
          </a:p>
          <a:p>
            <a:pPr marL="342900" indent="-342900" eaLnBrk="0" fontAlgn="base" hangingPunct="0">
              <a:spcBef>
                <a:spcPct val="20000"/>
              </a:spcBef>
              <a:spcAft>
                <a:spcPct val="0"/>
              </a:spcAft>
              <a:buFont typeface="Arial" pitchFamily="34" charset="0"/>
              <a:buChar char="•"/>
            </a:pPr>
            <a:endParaRPr lang="en-GB" dirty="0" smtClean="0">
              <a:solidFill>
                <a:srgbClr val="000000"/>
              </a:solidFill>
              <a:latin typeface="Arial" pitchFamily="34" charset="0"/>
            </a:endParaRPr>
          </a:p>
          <a:p>
            <a:pPr marL="800100" lvl="1" indent="-342900" eaLnBrk="0" fontAlgn="base" hangingPunct="0">
              <a:spcBef>
                <a:spcPct val="20000"/>
              </a:spcBef>
              <a:spcAft>
                <a:spcPct val="0"/>
              </a:spcAft>
              <a:buFont typeface="Arial" pitchFamily="34" charset="0"/>
              <a:buChar char="•"/>
            </a:pPr>
            <a:r>
              <a:rPr lang="en-GB" sz="2400" dirty="0" smtClean="0">
                <a:solidFill>
                  <a:srgbClr val="000000"/>
                </a:solidFill>
                <a:latin typeface="Arial" pitchFamily="34" charset="0"/>
              </a:rPr>
              <a:t>Local Government &amp; Planning Reform </a:t>
            </a:r>
          </a:p>
          <a:p>
            <a:pPr marL="342900" indent="-342900" eaLnBrk="0" fontAlgn="base" hangingPunct="0">
              <a:spcBef>
                <a:spcPct val="20000"/>
              </a:spcBef>
              <a:spcAft>
                <a:spcPct val="0"/>
              </a:spcAft>
              <a:buFont typeface="Arial" pitchFamily="34" charset="0"/>
              <a:buChar char="•"/>
            </a:pPr>
            <a:endParaRPr lang="en-GB" sz="2400" dirty="0" smtClean="0">
              <a:solidFill>
                <a:srgbClr val="000000"/>
              </a:solidFill>
              <a:latin typeface="Arial" pitchFamily="34" charset="0"/>
            </a:endParaRPr>
          </a:p>
          <a:p>
            <a:pPr marL="342900" indent="-342900" eaLnBrk="0" fontAlgn="base" hangingPunct="0">
              <a:spcBef>
                <a:spcPct val="20000"/>
              </a:spcBef>
              <a:spcAft>
                <a:spcPct val="0"/>
              </a:spcAft>
              <a:buFont typeface="Arial" pitchFamily="34" charset="0"/>
              <a:buChar char="•"/>
            </a:pPr>
            <a:endParaRPr lang="en-GB" sz="600" dirty="0" smtClean="0">
              <a:solidFill>
                <a:srgbClr val="000000"/>
              </a:solidFill>
              <a:latin typeface="Arial" pitchFamily="34" charset="0"/>
            </a:endParaRPr>
          </a:p>
          <a:p>
            <a:pPr marL="342900" indent="-342900" eaLnBrk="0" fontAlgn="base" hangingPunct="0">
              <a:spcBef>
                <a:spcPct val="20000"/>
              </a:spcBef>
              <a:spcAft>
                <a:spcPct val="0"/>
              </a:spcAft>
              <a:buFont typeface="Arial" pitchFamily="34" charset="0"/>
              <a:buChar char="•"/>
            </a:pPr>
            <a:endParaRPr lang="en-GB" sz="600" dirty="0" smtClean="0">
              <a:solidFill>
                <a:srgbClr val="000000"/>
              </a:solidFill>
              <a:latin typeface="Arial" pitchFamily="34" charset="0"/>
            </a:endParaRPr>
          </a:p>
          <a:p>
            <a:pPr marL="342900" indent="-342900" eaLnBrk="0" fontAlgn="base" hangingPunct="0">
              <a:spcBef>
                <a:spcPct val="20000"/>
              </a:spcBef>
              <a:spcAft>
                <a:spcPct val="0"/>
              </a:spcAft>
            </a:pPr>
            <a:endParaRPr lang="en-GB" sz="2000" b="1" dirty="0" smtClean="0">
              <a:solidFill>
                <a:srgbClr val="000000"/>
              </a:solidFill>
              <a:latin typeface="Arial" pitchFamily="34" charset="0"/>
            </a:endParaRPr>
          </a:p>
          <a:p>
            <a:pPr marL="342900" indent="-342900" eaLnBrk="0" fontAlgn="base" hangingPunct="0">
              <a:spcBef>
                <a:spcPct val="20000"/>
              </a:spcBef>
              <a:spcAft>
                <a:spcPct val="0"/>
              </a:spcAft>
            </a:pPr>
            <a:endParaRPr lang="en-GB" sz="2000" b="1" dirty="0">
              <a:solidFill>
                <a:srgbClr val="000000"/>
              </a:solidFill>
              <a:latin typeface="Arial" pitchFamily="34" charset="0"/>
            </a:endParaRPr>
          </a:p>
          <a:p>
            <a:pPr marL="342900" indent="-342900" eaLnBrk="0" fontAlgn="base" hangingPunct="0">
              <a:spcBef>
                <a:spcPct val="20000"/>
              </a:spcBef>
              <a:spcAft>
                <a:spcPct val="0"/>
              </a:spcAft>
            </a:pPr>
            <a:endParaRPr lang="en-GB" sz="2000" b="1" dirty="0">
              <a:solidFill>
                <a:srgbClr val="000000"/>
              </a:solidFill>
              <a:latin typeface="Arial" pitchFamily="34" charset="0"/>
            </a:endParaRPr>
          </a:p>
          <a:p>
            <a:pPr marL="342900" indent="-342900" eaLnBrk="0" fontAlgn="base" hangingPunct="0">
              <a:spcBef>
                <a:spcPct val="20000"/>
              </a:spcBef>
              <a:spcAft>
                <a:spcPct val="0"/>
              </a:spcAft>
            </a:pPr>
            <a:endParaRPr lang="en-GB" dirty="0">
              <a:solidFill>
                <a:srgbClr val="000000"/>
              </a:solidFill>
              <a:latin typeface="Arial" pitchFamily="34" charset="0"/>
            </a:endParaRPr>
          </a:p>
          <a:p>
            <a:pPr marL="342900" indent="-342900" eaLnBrk="0" fontAlgn="base" hangingPunct="0">
              <a:spcBef>
                <a:spcPct val="20000"/>
              </a:spcBef>
              <a:spcAft>
                <a:spcPct val="0"/>
              </a:spcAft>
            </a:pPr>
            <a:endParaRPr lang="en-GB" dirty="0">
              <a:solidFill>
                <a:srgbClr val="000000"/>
              </a:solidFill>
              <a:latin typeface="Arial" pitchFamily="34" charset="0"/>
            </a:endParaRPr>
          </a:p>
          <a:p>
            <a:pPr marL="342900" indent="-342900" eaLnBrk="0" fontAlgn="base" hangingPunct="0">
              <a:spcBef>
                <a:spcPct val="20000"/>
              </a:spcBef>
              <a:spcAft>
                <a:spcPct val="0"/>
              </a:spcAft>
            </a:pPr>
            <a:endParaRPr lang="en-GB" dirty="0">
              <a:solidFill>
                <a:srgbClr val="000000"/>
              </a:solidFill>
              <a:latin typeface="Arial" pitchFamily="34" charset="0"/>
            </a:endParaRPr>
          </a:p>
        </p:txBody>
      </p:sp>
      <p:pic>
        <p:nvPicPr>
          <p:cNvPr id="4100" name="Picture 4" descr="C:\Users\1301342\AppData\Local\Microsoft\Windows\Temporary Internet Files\Content.IE5\ABIGQVAF\MC900367650[1].wmf"/>
          <p:cNvPicPr>
            <a:picLocks noChangeAspect="1" noChangeArrowheads="1"/>
          </p:cNvPicPr>
          <p:nvPr/>
        </p:nvPicPr>
        <p:blipFill>
          <a:blip r:embed="rId5" cstate="print"/>
          <a:srcRect/>
          <a:stretch>
            <a:fillRect/>
          </a:stretch>
        </p:blipFill>
        <p:spPr bwMode="auto">
          <a:xfrm>
            <a:off x="6516216" y="1052736"/>
            <a:ext cx="2304256" cy="263855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322721" y="2924944"/>
            <a:ext cx="1821279" cy="2575112"/>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GB" sz="3200" b="1" dirty="0" smtClean="0">
                <a:latin typeface="Arial" pitchFamily="34" charset="0"/>
                <a:cs typeface="Arial" pitchFamily="34" charset="0"/>
              </a:rPr>
              <a:t/>
            </a:r>
            <a:br>
              <a:rPr lang="en-GB" sz="3200" b="1" dirty="0" smtClean="0">
                <a:latin typeface="Arial" pitchFamily="34" charset="0"/>
                <a:cs typeface="Arial" pitchFamily="34" charset="0"/>
              </a:rPr>
            </a:br>
            <a:r>
              <a:rPr lang="en-GB" sz="3200" b="1" dirty="0" smtClean="0">
                <a:latin typeface="Arial" pitchFamily="34" charset="0"/>
                <a:cs typeface="Arial" pitchFamily="34" charset="0"/>
              </a:rPr>
              <a:t>North-South Co-operation on Spatial Planning</a:t>
            </a:r>
            <a:endParaRPr lang="en-GB" sz="32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sz="2000" dirty="0" smtClean="0">
                <a:latin typeface="Arial" pitchFamily="34" charset="0"/>
                <a:cs typeface="Arial" pitchFamily="34" charset="0"/>
              </a:rPr>
              <a:t>Co-operation fosters a beneficial approach on cross boundary issues and projects and is accepted as good practice within the EU.</a:t>
            </a:r>
          </a:p>
          <a:p>
            <a:pPr>
              <a:buNone/>
            </a:pP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DRD’s Regional Development Strategy 2035 and DECLG’s National Spatial Strategy 2002-2020  </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NI Departments  work closely with DECLG to implement the framework and with other organisations (e.g. ICBAN, East Border Region) to support a co-ordinated approach to regional planning</a:t>
            </a:r>
          </a:p>
          <a:p>
            <a:endParaRPr lang="en-GB" sz="2000" dirty="0" smtClean="0">
              <a:latin typeface="Arial" pitchFamily="34" charset="0"/>
              <a:cs typeface="Arial" pitchFamily="34" charset="0"/>
            </a:endParaRPr>
          </a:p>
          <a:p>
            <a:endParaRPr lang="en-GB" sz="2000" dirty="0" smtClean="0">
              <a:latin typeface="Arial" pitchFamily="34" charset="0"/>
              <a:cs typeface="Arial" pitchFamily="34" charset="0"/>
            </a:endParaRPr>
          </a:p>
          <a:p>
            <a:endParaRPr lang="en-GB" sz="2000" dirty="0">
              <a:latin typeface="Arial" pitchFamily="34" charset="0"/>
              <a:cs typeface="Arial" pitchFamily="34" charset="0"/>
            </a:endParaRPr>
          </a:p>
        </p:txBody>
      </p:sp>
      <p:pic>
        <p:nvPicPr>
          <p:cNvPr id="9" name="Picture 23" descr="top graphic doe.jpg                                            0002D96FMacintosh HD                   BC591178:"/>
          <p:cNvPicPr>
            <a:picLocks noChangeAspect="1" noChangeArrowheads="1"/>
          </p:cNvPicPr>
          <p:nvPr/>
        </p:nvPicPr>
        <p:blipFill>
          <a:blip r:embed="rId4" cstate="print"/>
          <a:srcRect b="81485"/>
          <a:stretch>
            <a:fillRect/>
          </a:stretch>
        </p:blipFill>
        <p:spPr bwMode="auto">
          <a:xfrm>
            <a:off x="0" y="0"/>
            <a:ext cx="9151938" cy="152400"/>
          </a:xfrm>
          <a:prstGeom prst="rect">
            <a:avLst/>
          </a:prstGeom>
          <a:noFill/>
          <a:ln w="9525">
            <a:noFill/>
            <a:miter lim="800000"/>
            <a:headEnd/>
            <a:tailEnd/>
          </a:ln>
        </p:spPr>
      </p:pic>
      <p:pic>
        <p:nvPicPr>
          <p:cNvPr id="10" name="Picture 24" descr="internal bottom graphic doe.jpg                                0002D96FMacintosh HD                   BC591178:"/>
          <p:cNvPicPr>
            <a:picLocks noChangeAspect="1" noChangeArrowheads="1"/>
          </p:cNvPicPr>
          <p:nvPr/>
        </p:nvPicPr>
        <p:blipFill>
          <a:blip r:embed="rId5" cstate="print"/>
          <a:srcRect/>
          <a:stretch>
            <a:fillRect/>
          </a:stretch>
        </p:blipFill>
        <p:spPr bwMode="auto">
          <a:xfrm>
            <a:off x="-7938" y="6200775"/>
            <a:ext cx="9151938" cy="657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itchFamily="34" charset="0"/>
                <a:cs typeface="Arial" pitchFamily="34" charset="0"/>
              </a:rPr>
              <a:t>Current Planning System</a:t>
            </a:r>
            <a:endParaRPr lang="en-GB" sz="3200" b="1" dirty="0">
              <a:latin typeface="Arial" pitchFamily="34" charset="0"/>
              <a:cs typeface="Arial" pitchFamily="34" charset="0"/>
            </a:endParaRPr>
          </a:p>
        </p:txBody>
      </p:sp>
      <p:sp>
        <p:nvSpPr>
          <p:cNvPr id="4" name="AutoShape 14"/>
          <p:cNvSpPr>
            <a:spLocks noChangeArrowheads="1"/>
          </p:cNvSpPr>
          <p:nvPr/>
        </p:nvSpPr>
        <p:spPr bwMode="auto">
          <a:xfrm>
            <a:off x="7020272" y="2636912"/>
            <a:ext cx="457200" cy="533400"/>
          </a:xfrm>
          <a:prstGeom prst="downArrow">
            <a:avLst>
              <a:gd name="adj1" fmla="val 50000"/>
              <a:gd name="adj2" fmla="val 29167"/>
            </a:avLst>
          </a:prstGeom>
          <a:solidFill>
            <a:schemeClr val="accent5"/>
          </a:solidFill>
          <a:ln w="9525">
            <a:solidFill>
              <a:schemeClr val="tx1"/>
            </a:solidFill>
            <a:miter lim="800000"/>
            <a:headEnd/>
            <a:tailEnd/>
          </a:ln>
          <a:effectLst/>
        </p:spPr>
        <p:txBody>
          <a:bodyPr vert="eaVert" wrap="none" anchor="ctr"/>
          <a:lstStyle/>
          <a:p>
            <a:endParaRPr lang="en-US">
              <a:latin typeface="Arial" charset="0"/>
            </a:endParaRPr>
          </a:p>
        </p:txBody>
      </p:sp>
      <p:sp>
        <p:nvSpPr>
          <p:cNvPr id="6" name="Oval 7"/>
          <p:cNvSpPr>
            <a:spLocks noChangeArrowheads="1"/>
          </p:cNvSpPr>
          <p:nvPr/>
        </p:nvSpPr>
        <p:spPr bwMode="auto">
          <a:xfrm>
            <a:off x="6228184" y="1700808"/>
            <a:ext cx="1981200" cy="1143000"/>
          </a:xfrm>
          <a:prstGeom prst="ellipse">
            <a:avLst/>
          </a:prstGeom>
          <a:solidFill>
            <a:schemeClr val="accent5"/>
          </a:solidFill>
          <a:ln w="9525">
            <a:solidFill>
              <a:schemeClr val="tx1"/>
            </a:solidFill>
            <a:round/>
            <a:headEnd/>
            <a:tailEnd/>
          </a:ln>
          <a:effectLst/>
        </p:spPr>
        <p:txBody>
          <a:bodyPr wrap="none" anchor="ctr"/>
          <a:lstStyle/>
          <a:p>
            <a:pPr algn="ctr"/>
            <a:r>
              <a:rPr lang="en-GB" sz="1600" b="1" dirty="0">
                <a:latin typeface="Arial" pitchFamily="34" charset="0"/>
                <a:cs typeface="Arial" pitchFamily="34" charset="0"/>
              </a:rPr>
              <a:t>Planning Policy </a:t>
            </a:r>
          </a:p>
          <a:p>
            <a:pPr algn="ctr"/>
            <a:r>
              <a:rPr lang="en-GB" sz="1600" b="1" dirty="0">
                <a:latin typeface="Arial" pitchFamily="34" charset="0"/>
                <a:cs typeface="Arial" pitchFamily="34" charset="0"/>
              </a:rPr>
              <a:t>Division</a:t>
            </a:r>
          </a:p>
        </p:txBody>
      </p:sp>
      <p:sp>
        <p:nvSpPr>
          <p:cNvPr id="8" name="AutoShape 12"/>
          <p:cNvSpPr>
            <a:spLocks noChangeArrowheads="1"/>
          </p:cNvSpPr>
          <p:nvPr/>
        </p:nvSpPr>
        <p:spPr bwMode="auto">
          <a:xfrm>
            <a:off x="1619672" y="2708920"/>
            <a:ext cx="457200" cy="533400"/>
          </a:xfrm>
          <a:prstGeom prst="downArrow">
            <a:avLst>
              <a:gd name="adj1" fmla="val 50000"/>
              <a:gd name="adj2" fmla="val 29167"/>
            </a:avLst>
          </a:prstGeom>
          <a:solidFill>
            <a:schemeClr val="accent5"/>
          </a:solidFill>
          <a:ln w="9525">
            <a:solidFill>
              <a:schemeClr val="tx1"/>
            </a:solidFill>
            <a:miter lim="800000"/>
            <a:headEnd/>
            <a:tailEnd/>
          </a:ln>
          <a:effectLst/>
        </p:spPr>
        <p:txBody>
          <a:bodyPr vert="eaVert" wrap="none" anchor="ctr"/>
          <a:lstStyle/>
          <a:p>
            <a:endParaRPr lang="en-US">
              <a:latin typeface="Arial" charset="0"/>
            </a:endParaRPr>
          </a:p>
        </p:txBody>
      </p:sp>
      <p:sp>
        <p:nvSpPr>
          <p:cNvPr id="9" name="AutoShape 13"/>
          <p:cNvSpPr>
            <a:spLocks noChangeArrowheads="1"/>
          </p:cNvSpPr>
          <p:nvPr/>
        </p:nvSpPr>
        <p:spPr bwMode="auto">
          <a:xfrm>
            <a:off x="4355976" y="2636912"/>
            <a:ext cx="457200" cy="533400"/>
          </a:xfrm>
          <a:prstGeom prst="downArrow">
            <a:avLst>
              <a:gd name="adj1" fmla="val 50000"/>
              <a:gd name="adj2" fmla="val 29167"/>
            </a:avLst>
          </a:prstGeom>
          <a:solidFill>
            <a:schemeClr val="accent5"/>
          </a:solidFill>
          <a:ln w="9525">
            <a:solidFill>
              <a:schemeClr val="tx1"/>
            </a:solidFill>
            <a:miter lim="800000"/>
            <a:headEnd/>
            <a:tailEnd/>
          </a:ln>
          <a:effectLst/>
        </p:spPr>
        <p:txBody>
          <a:bodyPr vert="eaVert" wrap="none" anchor="ctr"/>
          <a:lstStyle/>
          <a:p>
            <a:endParaRPr lang="en-US">
              <a:latin typeface="Arial" charset="0"/>
            </a:endParaRPr>
          </a:p>
        </p:txBody>
      </p:sp>
      <p:sp>
        <p:nvSpPr>
          <p:cNvPr id="10" name="Oval 5"/>
          <p:cNvSpPr>
            <a:spLocks noChangeArrowheads="1"/>
          </p:cNvSpPr>
          <p:nvPr/>
        </p:nvSpPr>
        <p:spPr bwMode="auto">
          <a:xfrm>
            <a:off x="827584" y="1772816"/>
            <a:ext cx="2057400" cy="1143000"/>
          </a:xfrm>
          <a:prstGeom prst="ellipse">
            <a:avLst/>
          </a:prstGeom>
          <a:solidFill>
            <a:schemeClr val="accent5"/>
          </a:solidFill>
          <a:ln w="9525">
            <a:solidFill>
              <a:schemeClr val="tx1"/>
            </a:solidFill>
            <a:round/>
            <a:headEnd/>
            <a:tailEnd/>
          </a:ln>
          <a:effectLst/>
        </p:spPr>
        <p:txBody>
          <a:bodyPr wrap="none" anchor="ctr"/>
          <a:lstStyle/>
          <a:p>
            <a:pPr algn="ctr"/>
            <a:r>
              <a:rPr lang="en-GB" sz="1600" b="1" dirty="0">
                <a:latin typeface="Arial" pitchFamily="34" charset="0"/>
                <a:cs typeface="Arial" pitchFamily="34" charset="0"/>
              </a:rPr>
              <a:t>Local Planning </a:t>
            </a:r>
          </a:p>
          <a:p>
            <a:pPr algn="ctr"/>
            <a:r>
              <a:rPr lang="en-GB" sz="1600" b="1" dirty="0">
                <a:latin typeface="Arial" pitchFamily="34" charset="0"/>
                <a:cs typeface="Arial" pitchFamily="34" charset="0"/>
              </a:rPr>
              <a:t>Division</a:t>
            </a:r>
          </a:p>
        </p:txBody>
      </p:sp>
      <p:sp>
        <p:nvSpPr>
          <p:cNvPr id="11" name="Oval 6"/>
          <p:cNvSpPr>
            <a:spLocks noChangeArrowheads="1"/>
          </p:cNvSpPr>
          <p:nvPr/>
        </p:nvSpPr>
        <p:spPr bwMode="auto">
          <a:xfrm>
            <a:off x="3491880" y="1772816"/>
            <a:ext cx="2133600" cy="1143000"/>
          </a:xfrm>
          <a:prstGeom prst="ellipse">
            <a:avLst/>
          </a:prstGeom>
          <a:solidFill>
            <a:schemeClr val="accent5"/>
          </a:solidFill>
          <a:ln w="9525">
            <a:solidFill>
              <a:schemeClr val="tx1"/>
            </a:solidFill>
            <a:round/>
            <a:headEnd/>
            <a:tailEnd/>
          </a:ln>
          <a:effectLst/>
        </p:spPr>
        <p:txBody>
          <a:bodyPr wrap="none" anchor="ctr"/>
          <a:lstStyle/>
          <a:p>
            <a:pPr algn="ctr"/>
            <a:r>
              <a:rPr lang="en-GB" b="1" dirty="0"/>
              <a:t> </a:t>
            </a:r>
            <a:r>
              <a:rPr lang="en-GB" sz="1600" b="1" dirty="0">
                <a:latin typeface="Arial" pitchFamily="34" charset="0"/>
                <a:cs typeface="Arial" pitchFamily="34" charset="0"/>
              </a:rPr>
              <a:t>Strategic Planning </a:t>
            </a:r>
          </a:p>
          <a:p>
            <a:pPr algn="ctr"/>
            <a:r>
              <a:rPr lang="en-GB" sz="1600" b="1" dirty="0">
                <a:latin typeface="Arial" pitchFamily="34" charset="0"/>
                <a:cs typeface="Arial" pitchFamily="34" charset="0"/>
              </a:rPr>
              <a:t>Division</a:t>
            </a:r>
          </a:p>
        </p:txBody>
      </p:sp>
      <p:sp>
        <p:nvSpPr>
          <p:cNvPr id="12" name="Rectangle 3"/>
          <p:cNvSpPr txBox="1">
            <a:spLocks noChangeArrowheads="1"/>
          </p:cNvSpPr>
          <p:nvPr/>
        </p:nvSpPr>
        <p:spPr>
          <a:xfrm>
            <a:off x="827584" y="3212976"/>
            <a:ext cx="2057400" cy="3200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1400" b="1" i="0" u="none" strike="noStrike" kern="1200" cap="none" spc="0" normalizeH="0" baseline="0" noProof="0" dirty="0" smtClean="0">
                <a:ln>
                  <a:noFill/>
                </a:ln>
                <a:solidFill>
                  <a:schemeClr val="tx1"/>
                </a:solidFill>
                <a:effectLst/>
                <a:uLnTx/>
                <a:uFillTx/>
                <a:latin typeface="Arial" pitchFamily="34" charset="0"/>
                <a:cs typeface="Arial" pitchFamily="34" charset="0"/>
              </a:rPr>
              <a:t>Local Planning</a:t>
            </a:r>
            <a:r>
              <a:rPr kumimoji="0" lang="en-GB" sz="1400" b="1" i="0" u="none" strike="noStrike" kern="1200" cap="none" spc="0" normalizeH="0" noProof="0" dirty="0" smtClean="0">
                <a:ln>
                  <a:noFill/>
                </a:ln>
                <a:solidFill>
                  <a:schemeClr val="tx1"/>
                </a:solidFill>
                <a:effectLst/>
                <a:uLnTx/>
                <a:uFillTx/>
                <a:latin typeface="Arial" pitchFamily="34" charset="0"/>
                <a:cs typeface="Arial" pitchFamily="34" charset="0"/>
              </a:rPr>
              <a:t> </a:t>
            </a:r>
            <a:r>
              <a:rPr kumimoji="0" lang="en-GB" sz="1400" b="1" i="0" u="none" strike="noStrike" kern="1200" cap="none" spc="0" normalizeH="0" baseline="0" noProof="0" dirty="0" smtClean="0">
                <a:ln>
                  <a:noFill/>
                </a:ln>
                <a:solidFill>
                  <a:schemeClr val="tx1"/>
                </a:solidFill>
                <a:effectLst/>
                <a:uLnTx/>
                <a:uFillTx/>
                <a:latin typeface="Arial" pitchFamily="34" charset="0"/>
                <a:cs typeface="Arial" pitchFamily="34" charset="0"/>
              </a:rPr>
              <a:t>Offices</a:t>
            </a: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GB" sz="14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1400" b="1" i="0" u="none" strike="noStrike" kern="1200" cap="none" spc="0" normalizeH="0" baseline="0" noProof="0" dirty="0" smtClean="0">
                <a:ln>
                  <a:noFill/>
                </a:ln>
                <a:solidFill>
                  <a:srgbClr val="000000"/>
                </a:solidFill>
                <a:effectLst/>
                <a:uLnTx/>
                <a:uFillTx/>
                <a:latin typeface="Arial" pitchFamily="34" charset="0"/>
                <a:cs typeface="Arial" pitchFamily="34" charset="0"/>
              </a:rPr>
              <a:t>Belfast</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1400" b="1" i="0" u="none" strike="noStrike" kern="1200" cap="none" spc="0" normalizeH="0" baseline="0" noProof="0" dirty="0" smtClean="0">
                <a:ln>
                  <a:noFill/>
                </a:ln>
                <a:solidFill>
                  <a:srgbClr val="000000"/>
                </a:solidFill>
                <a:effectLst/>
                <a:uLnTx/>
                <a:uFillTx/>
                <a:latin typeface="Arial" pitchFamily="34" charset="0"/>
                <a:cs typeface="Arial" pitchFamily="34" charset="0"/>
              </a:rPr>
              <a:t>Craigavon</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1400" b="1" i="0" u="none" strike="noStrike" kern="1200" cap="none" spc="0" normalizeH="0" baseline="0" noProof="0" dirty="0" err="1" smtClean="0">
                <a:ln>
                  <a:noFill/>
                </a:ln>
                <a:solidFill>
                  <a:srgbClr val="000000"/>
                </a:solidFill>
                <a:effectLst/>
                <a:uLnTx/>
                <a:uFillTx/>
                <a:latin typeface="Arial" pitchFamily="34" charset="0"/>
                <a:cs typeface="Arial" pitchFamily="34" charset="0"/>
              </a:rPr>
              <a:t>Omagh</a:t>
            </a:r>
            <a:endParaRPr kumimoji="0" lang="en-GB" sz="1400" b="1" i="0" u="none" strike="noStrike" kern="1200" cap="none" spc="0" normalizeH="0" baseline="0" noProof="0" dirty="0" smtClean="0">
              <a:ln>
                <a:noFill/>
              </a:ln>
              <a:solidFill>
                <a:srgbClr val="000000"/>
              </a:solidFill>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1400" b="1" i="0" u="none" strike="noStrike" kern="1200" cap="none" spc="0" normalizeH="0" baseline="0" noProof="0" dirty="0" smtClean="0">
                <a:ln>
                  <a:noFill/>
                </a:ln>
                <a:solidFill>
                  <a:srgbClr val="000000"/>
                </a:solidFill>
                <a:effectLst/>
                <a:uLnTx/>
                <a:uFillTx/>
                <a:latin typeface="Arial" pitchFamily="34" charset="0"/>
                <a:cs typeface="Arial" pitchFamily="34" charset="0"/>
              </a:rPr>
              <a:t>Enniskillen</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1400" b="1" i="0" u="none" strike="noStrike" kern="1200" cap="none" spc="0" normalizeH="0" baseline="0" noProof="0" dirty="0" smtClean="0">
                <a:ln>
                  <a:noFill/>
                </a:ln>
                <a:solidFill>
                  <a:srgbClr val="000000"/>
                </a:solidFill>
                <a:effectLst/>
                <a:uLnTx/>
                <a:uFillTx/>
                <a:latin typeface="Arial" pitchFamily="34" charset="0"/>
                <a:cs typeface="Arial" pitchFamily="34" charset="0"/>
              </a:rPr>
              <a:t>Londonderry</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1400" b="1" i="0" u="none" strike="noStrike" kern="1200" cap="none" spc="0" normalizeH="0" baseline="0" noProof="0" dirty="0" err="1" smtClean="0">
                <a:ln>
                  <a:noFill/>
                </a:ln>
                <a:solidFill>
                  <a:srgbClr val="000000"/>
                </a:solidFill>
                <a:effectLst/>
                <a:uLnTx/>
                <a:uFillTx/>
                <a:latin typeface="Arial" pitchFamily="34" charset="0"/>
                <a:cs typeface="Arial" pitchFamily="34" charset="0"/>
              </a:rPr>
              <a:t>Coleraine</a:t>
            </a:r>
            <a:endParaRPr kumimoji="0" lang="en-GB" sz="1400" b="1" i="0" u="none" strike="noStrike" kern="1200" cap="none" spc="0" normalizeH="0" baseline="0" noProof="0" dirty="0" smtClean="0">
              <a:ln>
                <a:noFill/>
              </a:ln>
              <a:solidFill>
                <a:srgbClr val="000000"/>
              </a:solidFill>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1400" b="1" i="0" u="none" strike="noStrike" kern="1200" cap="none" spc="0" normalizeH="0" baseline="0" noProof="0" dirty="0" smtClean="0">
                <a:ln>
                  <a:noFill/>
                </a:ln>
                <a:solidFill>
                  <a:srgbClr val="000000"/>
                </a:solidFill>
                <a:effectLst/>
                <a:uLnTx/>
                <a:uFillTx/>
                <a:latin typeface="Arial" pitchFamily="34" charset="0"/>
                <a:cs typeface="Arial" pitchFamily="34" charset="0"/>
              </a:rPr>
              <a:t>Ballymena</a:t>
            </a:r>
          </a:p>
          <a:p>
            <a:pPr marL="342900" marR="0" lvl="0" indent="-342900" algn="ctr" defTabSz="914400" rtl="0" eaLnBrk="1" fontAlgn="auto" latinLnBrk="0" hangingPunct="1">
              <a:lnSpc>
                <a:spcPct val="100000"/>
              </a:lnSpc>
              <a:spcBef>
                <a:spcPct val="20000"/>
              </a:spcBef>
              <a:spcAft>
                <a:spcPts val="0"/>
              </a:spcAft>
              <a:buClrTx/>
              <a:buSzTx/>
              <a:buFontTx/>
              <a:buNone/>
              <a:tabLst/>
              <a:defRPr/>
            </a:pPr>
            <a:r>
              <a:rPr kumimoji="0" lang="en-GB" sz="1400" b="1" i="0" u="none" strike="noStrike" kern="1200" cap="none" spc="0" normalizeH="0" baseline="0" noProof="0" dirty="0" err="1" smtClean="0">
                <a:ln>
                  <a:noFill/>
                </a:ln>
                <a:solidFill>
                  <a:srgbClr val="000000"/>
                </a:solidFill>
                <a:effectLst/>
                <a:uLnTx/>
                <a:uFillTx/>
                <a:latin typeface="Arial" pitchFamily="34" charset="0"/>
                <a:cs typeface="Arial" pitchFamily="34" charset="0"/>
              </a:rPr>
              <a:t>Downpatrick</a:t>
            </a:r>
            <a:endParaRPr kumimoji="0" lang="en-GB" sz="1400" b="1" i="0" u="none" strike="noStrike" kern="1200" cap="none" spc="0" normalizeH="0" baseline="0" noProof="0" dirty="0" smtClean="0">
              <a:ln>
                <a:noFill/>
              </a:ln>
              <a:solidFill>
                <a:srgbClr val="000000"/>
              </a:solidFill>
              <a:effectLst/>
              <a:uLnTx/>
              <a:uFillTx/>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GB" sz="14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
        <p:nvSpPr>
          <p:cNvPr id="13" name="Rectangle 9"/>
          <p:cNvSpPr>
            <a:spLocks noChangeArrowheads="1"/>
          </p:cNvSpPr>
          <p:nvPr/>
        </p:nvSpPr>
        <p:spPr bwMode="auto">
          <a:xfrm>
            <a:off x="6228184" y="3140968"/>
            <a:ext cx="1981200" cy="685800"/>
          </a:xfrm>
          <a:prstGeom prst="rect">
            <a:avLst/>
          </a:prstGeom>
          <a:noFill/>
          <a:ln w="9525">
            <a:noFill/>
            <a:miter lim="800000"/>
            <a:headEnd/>
            <a:tailEnd/>
          </a:ln>
        </p:spPr>
        <p:txBody>
          <a:bodyPr/>
          <a:lstStyle/>
          <a:p>
            <a:pPr marL="342900" indent="-342900" algn="ctr">
              <a:spcBef>
                <a:spcPct val="20000"/>
              </a:spcBef>
            </a:pPr>
            <a:r>
              <a:rPr lang="en-GB" sz="1400" b="1" dirty="0" smtClean="0">
                <a:latin typeface="Arial" pitchFamily="34" charset="0"/>
                <a:cs typeface="Arial" pitchFamily="34" charset="0"/>
              </a:rPr>
              <a:t>Causeway Exchange</a:t>
            </a:r>
          </a:p>
          <a:p>
            <a:pPr marL="342900" indent="-342900" algn="ctr">
              <a:spcBef>
                <a:spcPct val="20000"/>
              </a:spcBef>
            </a:pPr>
            <a:endParaRPr lang="en-GB" sz="1600" b="1" dirty="0"/>
          </a:p>
          <a:p>
            <a:pPr marL="342900" indent="-342900" algn="ctr">
              <a:spcBef>
                <a:spcPct val="20000"/>
              </a:spcBef>
            </a:pPr>
            <a:endParaRPr lang="en-GB" sz="2800" b="1" dirty="0">
              <a:solidFill>
                <a:schemeClr val="bg1"/>
              </a:solidFill>
            </a:endParaRPr>
          </a:p>
        </p:txBody>
      </p:sp>
      <p:sp>
        <p:nvSpPr>
          <p:cNvPr id="14" name="Rectangle 10"/>
          <p:cNvSpPr>
            <a:spLocks noChangeArrowheads="1"/>
          </p:cNvSpPr>
          <p:nvPr/>
        </p:nvSpPr>
        <p:spPr bwMode="auto">
          <a:xfrm>
            <a:off x="3419872" y="3140968"/>
            <a:ext cx="2160240" cy="838200"/>
          </a:xfrm>
          <a:prstGeom prst="rect">
            <a:avLst/>
          </a:prstGeom>
          <a:noFill/>
          <a:ln w="9525">
            <a:noFill/>
            <a:miter lim="800000"/>
            <a:headEnd/>
            <a:tailEnd/>
          </a:ln>
        </p:spPr>
        <p:txBody>
          <a:bodyPr/>
          <a:lstStyle/>
          <a:p>
            <a:pPr marL="342900" indent="-342900" algn="ctr">
              <a:spcBef>
                <a:spcPct val="20000"/>
              </a:spcBef>
            </a:pPr>
            <a:r>
              <a:rPr lang="en-GB" sz="1400" b="1" dirty="0" smtClean="0">
                <a:latin typeface="Arial" pitchFamily="34" charset="0"/>
                <a:cs typeface="Arial" pitchFamily="34" charset="0"/>
              </a:rPr>
              <a:t>Causeway Exchange</a:t>
            </a:r>
            <a:endParaRPr lang="en-GB" sz="1400" b="1" dirty="0">
              <a:latin typeface="Arial" pitchFamily="34" charset="0"/>
              <a:cs typeface="Arial" pitchFamily="34" charset="0"/>
            </a:endParaRPr>
          </a:p>
          <a:p>
            <a:pPr marL="342900" indent="-342900" algn="ctr">
              <a:spcBef>
                <a:spcPct val="20000"/>
              </a:spcBef>
            </a:pPr>
            <a:endParaRPr lang="en-GB" sz="1400" b="1" dirty="0">
              <a:latin typeface="Arial" pitchFamily="34" charset="0"/>
              <a:cs typeface="Arial" pitchFamily="34" charset="0"/>
            </a:endParaRPr>
          </a:p>
          <a:p>
            <a:pPr marL="342900" indent="-342900" algn="ctr">
              <a:spcBef>
                <a:spcPct val="20000"/>
              </a:spcBef>
            </a:pPr>
            <a:endParaRPr lang="en-GB" sz="1400" b="1" dirty="0">
              <a:latin typeface="Arial" pitchFamily="34" charset="0"/>
              <a:cs typeface="Arial" pitchFamily="34" charset="0"/>
            </a:endParaRPr>
          </a:p>
        </p:txBody>
      </p:sp>
      <p:sp>
        <p:nvSpPr>
          <p:cNvPr id="16" name="Text Box 16" descr="Light downward diagonal"/>
          <p:cNvSpPr txBox="1">
            <a:spLocks noChangeArrowheads="1"/>
          </p:cNvSpPr>
          <p:nvPr/>
        </p:nvSpPr>
        <p:spPr bwMode="auto">
          <a:xfrm>
            <a:off x="3419872" y="3861048"/>
            <a:ext cx="4724400" cy="615553"/>
          </a:xfrm>
          <a:prstGeom prst="rect">
            <a:avLst/>
          </a:prstGeom>
          <a:pattFill prst="ltDnDiag">
            <a:fgClr>
              <a:schemeClr val="accent1"/>
            </a:fgClr>
            <a:bgClr>
              <a:schemeClr val="bg1"/>
            </a:bgClr>
          </a:pattFill>
          <a:ln w="9525">
            <a:solidFill>
              <a:schemeClr val="tx1"/>
            </a:solidFill>
            <a:miter lim="800000"/>
            <a:headEnd/>
            <a:tailEnd/>
          </a:ln>
          <a:effectLst>
            <a:reflection stA="30000" endPos="50000" dist="12700" dir="5400000" sy="-100000" algn="bl" rotWithShape="0"/>
          </a:effectLst>
          <a:scene3d>
            <a:camera prst="orthographicFront">
              <a:rot lat="0" lon="0" rev="0"/>
            </a:camera>
            <a:lightRig rig="threePt" dir="t"/>
          </a:scene3d>
        </p:spPr>
        <p:txBody>
          <a:bodyPr>
            <a:spAutoFit/>
          </a:bodyPr>
          <a:lstStyle/>
          <a:p>
            <a:pPr>
              <a:defRPr/>
            </a:pPr>
            <a:r>
              <a:rPr lang="en-GB" b="1" dirty="0">
                <a:latin typeface="Calibri"/>
                <a:cs typeface="Calibri"/>
              </a:rPr>
              <a:t> • </a:t>
            </a:r>
            <a:r>
              <a:rPr lang="en-GB" sz="1600" b="1" dirty="0">
                <a:latin typeface="Arial" pitchFamily="34" charset="0"/>
                <a:cs typeface="Arial" pitchFamily="34" charset="0"/>
              </a:rPr>
              <a:t>5</a:t>
            </a:r>
            <a:r>
              <a:rPr lang="en-GB" sz="1600" b="1" dirty="0" smtClean="0">
                <a:latin typeface="Arial" pitchFamily="34" charset="0"/>
                <a:cs typeface="Arial" pitchFamily="34" charset="0"/>
              </a:rPr>
              <a:t>00 </a:t>
            </a:r>
            <a:r>
              <a:rPr lang="en-GB" sz="1600" b="1" dirty="0">
                <a:latin typeface="Arial" pitchFamily="34" charset="0"/>
                <a:cs typeface="Arial" pitchFamily="34" charset="0"/>
              </a:rPr>
              <a:t>Staff</a:t>
            </a:r>
          </a:p>
          <a:p>
            <a:pPr>
              <a:defRPr/>
            </a:pPr>
            <a:endParaRPr lang="en-GB" sz="1600" dirty="0">
              <a:latin typeface="Arial" pitchFamily="34" charset="0"/>
              <a:cs typeface="Arial" pitchFamily="34" charset="0"/>
            </a:endParaRPr>
          </a:p>
        </p:txBody>
      </p:sp>
      <p:pic>
        <p:nvPicPr>
          <p:cNvPr id="17"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18" name="Picture 24" descr="internal bottom graphic doe.jpg                                0002D96FMacintosh HD                   BC591178:"/>
          <p:cNvPicPr>
            <a:picLocks noChangeAspect="1" noChangeArrowheads="1"/>
          </p:cNvPicPr>
          <p:nvPr/>
        </p:nvPicPr>
        <p:blipFill>
          <a:blip r:embed="rId4" cstate="print"/>
          <a:srcRect/>
          <a:stretch>
            <a:fillRect/>
          </a:stretch>
        </p:blipFill>
        <p:spPr bwMode="auto">
          <a:xfrm>
            <a:off x="-7938" y="6200775"/>
            <a:ext cx="9151938" cy="657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32656"/>
            <a:ext cx="7772400" cy="1809546"/>
          </a:xfrm>
        </p:spPr>
        <p:txBody>
          <a:bodyPr>
            <a:normAutofit/>
          </a:bodyPr>
          <a:lstStyle/>
          <a:p>
            <a:pPr eaLnBrk="1" fontAlgn="auto" hangingPunct="1">
              <a:spcAft>
                <a:spcPts val="0"/>
              </a:spcAft>
              <a:defRPr/>
            </a:pPr>
            <a:r>
              <a:rPr lang="en-GB" sz="3200" b="1" dirty="0" smtClean="0">
                <a:latin typeface="Arial" pitchFamily="34" charset="0"/>
                <a:cs typeface="Arial" pitchFamily="34" charset="0"/>
              </a:rPr>
              <a:t>Improvements to the Existing System: Achievements 2013/2014</a:t>
            </a:r>
            <a:endParaRPr lang="en-GB" sz="3200" b="1" dirty="0">
              <a:latin typeface="Arial" pitchFamily="34" charset="0"/>
              <a:cs typeface="Arial" pitchFamily="34" charset="0"/>
            </a:endParaRPr>
          </a:p>
        </p:txBody>
      </p:sp>
      <p:sp>
        <p:nvSpPr>
          <p:cNvPr id="4" name="Subtitle 3"/>
          <p:cNvSpPr>
            <a:spLocks noGrp="1"/>
          </p:cNvSpPr>
          <p:nvPr>
            <p:ph type="subTitle" idx="1"/>
          </p:nvPr>
        </p:nvSpPr>
        <p:spPr>
          <a:xfrm>
            <a:off x="683568" y="2132856"/>
            <a:ext cx="7772400" cy="3096344"/>
          </a:xfrm>
        </p:spPr>
        <p:txBody>
          <a:bodyPr anchor="ctr"/>
          <a:lstStyle/>
          <a:p>
            <a:pPr marR="0" eaLnBrk="1" hangingPunct="1"/>
            <a:r>
              <a:rPr lang="en-GB" dirty="0" smtClean="0">
                <a:latin typeface="Arial" pitchFamily="34" charset="0"/>
                <a:cs typeface="Arial" pitchFamily="34" charset="0"/>
              </a:rPr>
              <a:t>Programme for Government KC8</a:t>
            </a:r>
          </a:p>
          <a:p>
            <a:pPr marR="0" eaLnBrk="1" hangingPunct="1"/>
            <a:r>
              <a:rPr lang="en-GB" sz="2000" dirty="0" smtClean="0">
                <a:latin typeface="Arial" pitchFamily="34" charset="0"/>
                <a:cs typeface="Arial" pitchFamily="34" charset="0"/>
              </a:rPr>
              <a:t>75% of Large scale investment decisions in 6 months</a:t>
            </a:r>
          </a:p>
          <a:p>
            <a:pPr marR="0" algn="ctr" eaLnBrk="1" hangingPunct="1"/>
            <a:endParaRPr lang="en-GB" sz="2000" dirty="0" smtClean="0"/>
          </a:p>
          <a:p>
            <a:pPr marR="0" algn="ctr" eaLnBrk="1" hangingPunct="1"/>
            <a:endParaRPr lang="en-GB" sz="2000" dirty="0" smtClean="0"/>
          </a:p>
          <a:p>
            <a:pPr marR="0" algn="ctr" eaLnBrk="1" hangingPunct="1"/>
            <a:endParaRPr lang="en-GB" sz="2000" dirty="0" smtClean="0"/>
          </a:p>
          <a:p>
            <a:pPr marR="0" algn="l" eaLnBrk="1" hangingPunct="1"/>
            <a:r>
              <a:rPr lang="en-GB" sz="3600" dirty="0" smtClean="0"/>
              <a:t>   </a:t>
            </a:r>
            <a:r>
              <a:rPr lang="en-GB" dirty="0" smtClean="0">
                <a:latin typeface="Arial" pitchFamily="34" charset="0"/>
                <a:cs typeface="Arial" pitchFamily="34" charset="0"/>
              </a:rPr>
              <a:t>92% decided in 6 months</a:t>
            </a:r>
          </a:p>
        </p:txBody>
      </p:sp>
      <p:pic>
        <p:nvPicPr>
          <p:cNvPr id="1026" name="Picture 2" descr="C:\Users\1038578\Pictures\CHAMPAGME2.jpg"/>
          <p:cNvPicPr>
            <a:picLocks noChangeAspect="1" noChangeArrowheads="1"/>
          </p:cNvPicPr>
          <p:nvPr/>
        </p:nvPicPr>
        <p:blipFill>
          <a:blip r:embed="rId2" cstate="print"/>
          <a:srcRect/>
          <a:stretch>
            <a:fillRect/>
          </a:stretch>
        </p:blipFill>
        <p:spPr bwMode="auto">
          <a:xfrm>
            <a:off x="6948264" y="3429000"/>
            <a:ext cx="1828066" cy="2088232"/>
          </a:xfrm>
          <a:prstGeom prst="rect">
            <a:avLst/>
          </a:prstGeom>
          <a:noFill/>
          <a:ln w="9525">
            <a:noFill/>
            <a:miter lim="800000"/>
            <a:headEnd/>
            <a:tailEnd/>
          </a:ln>
        </p:spPr>
      </p:pic>
      <p:pic>
        <p:nvPicPr>
          <p:cNvPr id="5"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6" name="Picture 24" descr="internal bottom graphic doe.jpg                                0002D96FMacintosh HD                   BC591178:"/>
          <p:cNvPicPr>
            <a:picLocks noChangeAspect="1" noChangeArrowheads="1"/>
          </p:cNvPicPr>
          <p:nvPr/>
        </p:nvPicPr>
        <p:blipFill>
          <a:blip r:embed="rId4" cstate="print"/>
          <a:srcRect/>
          <a:stretch>
            <a:fillRect/>
          </a:stretch>
        </p:blipFill>
        <p:spPr bwMode="auto">
          <a:xfrm>
            <a:off x="-3175" y="6200775"/>
            <a:ext cx="9151938" cy="65722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213"/>
            <a:ext cx="8229600" cy="4306887"/>
          </a:xfrm>
        </p:spPr>
        <p:txBody>
          <a:bodyPr/>
          <a:lstStyle/>
          <a:p>
            <a:pPr eaLnBrk="1" hangingPunct="1"/>
            <a:r>
              <a:rPr lang="en-GB" sz="2400" dirty="0" smtClean="0">
                <a:latin typeface="Arial" pitchFamily="34" charset="0"/>
                <a:cs typeface="Arial" pitchFamily="34" charset="0"/>
              </a:rPr>
              <a:t>Major		26 weeks 	not met</a:t>
            </a:r>
            <a:br>
              <a:rPr lang="en-GB" sz="2400" dirty="0" smtClean="0">
                <a:latin typeface="Arial" pitchFamily="34" charset="0"/>
                <a:cs typeface="Arial" pitchFamily="34" charset="0"/>
              </a:rPr>
            </a:br>
            <a:endParaRPr lang="en-GB" sz="2400" dirty="0" smtClean="0">
              <a:latin typeface="Arial" pitchFamily="34" charset="0"/>
              <a:cs typeface="Arial" pitchFamily="34" charset="0"/>
            </a:endParaRPr>
          </a:p>
          <a:p>
            <a:pPr eaLnBrk="1" hangingPunct="1"/>
            <a:r>
              <a:rPr lang="en-GB" sz="2400" dirty="0" smtClean="0">
                <a:latin typeface="Arial" pitchFamily="34" charset="0"/>
                <a:cs typeface="Arial" pitchFamily="34" charset="0"/>
              </a:rPr>
              <a:t>Intermediate	16 weeks 	exceeded</a:t>
            </a:r>
            <a:br>
              <a:rPr lang="en-GB" sz="2400" dirty="0" smtClean="0">
                <a:latin typeface="Arial" pitchFamily="34" charset="0"/>
                <a:cs typeface="Arial" pitchFamily="34" charset="0"/>
              </a:rPr>
            </a:br>
            <a:endParaRPr lang="en-GB" sz="2400" dirty="0" smtClean="0">
              <a:latin typeface="Arial" pitchFamily="34" charset="0"/>
              <a:cs typeface="Arial" pitchFamily="34" charset="0"/>
            </a:endParaRPr>
          </a:p>
          <a:p>
            <a:pPr eaLnBrk="1" hangingPunct="1"/>
            <a:r>
              <a:rPr lang="en-GB" sz="2400" dirty="0" smtClean="0">
                <a:latin typeface="Arial" pitchFamily="34" charset="0"/>
                <a:cs typeface="Arial" pitchFamily="34" charset="0"/>
              </a:rPr>
              <a:t>Minor		11weeks	exceeded</a:t>
            </a:r>
            <a:br>
              <a:rPr lang="en-GB" sz="2400" dirty="0" smtClean="0">
                <a:latin typeface="Arial" pitchFamily="34" charset="0"/>
                <a:cs typeface="Arial" pitchFamily="34" charset="0"/>
              </a:rPr>
            </a:br>
            <a:endParaRPr lang="en-GB" sz="2400" dirty="0" smtClean="0">
              <a:latin typeface="Arial" pitchFamily="34" charset="0"/>
              <a:cs typeface="Arial" pitchFamily="34" charset="0"/>
            </a:endParaRPr>
          </a:p>
          <a:p>
            <a:pPr eaLnBrk="1" hangingPunct="1"/>
            <a:r>
              <a:rPr lang="en-GB" sz="2400" dirty="0" smtClean="0">
                <a:latin typeface="Arial" pitchFamily="34" charset="0"/>
                <a:cs typeface="Arial" pitchFamily="34" charset="0"/>
              </a:rPr>
              <a:t>29% reduction in applications &gt;12 months</a:t>
            </a:r>
          </a:p>
          <a:p>
            <a:pPr eaLnBrk="1" hangingPunct="1"/>
            <a:endParaRPr lang="en-GB" dirty="0" smtClean="0"/>
          </a:p>
          <a:p>
            <a:pPr eaLnBrk="1" hangingPunct="1"/>
            <a:endParaRPr lang="en-GB" dirty="0" smtClean="0"/>
          </a:p>
        </p:txBody>
      </p:sp>
      <p:sp>
        <p:nvSpPr>
          <p:cNvPr id="3" name="Title 2"/>
          <p:cNvSpPr>
            <a:spLocks noGrp="1"/>
          </p:cNvSpPr>
          <p:nvPr>
            <p:ph type="title"/>
          </p:nvPr>
        </p:nvSpPr>
        <p:spPr/>
        <p:txBody>
          <a:bodyPr>
            <a:normAutofit/>
          </a:bodyPr>
          <a:lstStyle/>
          <a:p>
            <a:pPr eaLnBrk="1" fontAlgn="auto" hangingPunct="1">
              <a:spcAft>
                <a:spcPts val="0"/>
              </a:spcAft>
              <a:defRPr/>
            </a:pPr>
            <a:r>
              <a:rPr lang="en-GB" sz="3200" b="1" dirty="0" smtClean="0">
                <a:latin typeface="Arial" pitchFamily="34" charset="0"/>
                <a:cs typeface="Arial" pitchFamily="34" charset="0"/>
              </a:rPr>
              <a:t>Business Plan Targets</a:t>
            </a:r>
            <a:endParaRPr lang="en-GB" sz="3200" b="1" dirty="0">
              <a:latin typeface="Arial" pitchFamily="34" charset="0"/>
              <a:cs typeface="Arial" pitchFamily="34" charset="0"/>
            </a:endParaRPr>
          </a:p>
        </p:txBody>
      </p:sp>
      <p:pic>
        <p:nvPicPr>
          <p:cNvPr id="4" name="Picture 24" descr="internal bottom graphic doe.jpg                                0002D96FMacintosh HD                   BC591178:"/>
          <p:cNvPicPr>
            <a:picLocks noChangeAspect="1" noChangeArrowheads="1"/>
          </p:cNvPicPr>
          <p:nvPr/>
        </p:nvPicPr>
        <p:blipFill>
          <a:blip r:embed="rId2" cstate="print"/>
          <a:srcRect/>
          <a:stretch>
            <a:fillRect/>
          </a:stretch>
        </p:blipFill>
        <p:spPr bwMode="auto">
          <a:xfrm>
            <a:off x="-3175" y="6200775"/>
            <a:ext cx="9151938" cy="657225"/>
          </a:xfrm>
          <a:prstGeom prst="rect">
            <a:avLst/>
          </a:prstGeom>
          <a:noFill/>
          <a:ln w="9525">
            <a:noFill/>
            <a:miter lim="800000"/>
            <a:headEnd/>
            <a:tailEnd/>
          </a:ln>
        </p:spPr>
      </p:pic>
      <p:pic>
        <p:nvPicPr>
          <p:cNvPr id="5"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395536" y="1772816"/>
            <a:ext cx="8229600" cy="4525962"/>
          </a:xfrm>
        </p:spPr>
        <p:txBody>
          <a:bodyPr>
            <a:normAutofit/>
          </a:bodyPr>
          <a:lstStyle/>
          <a:p>
            <a:endParaRPr lang="en-GB" sz="2400" dirty="0" smtClean="0">
              <a:latin typeface="Arial" pitchFamily="34" charset="0"/>
              <a:cs typeface="Arial" pitchFamily="34" charset="0"/>
            </a:endParaRP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Applications received 		11,634	</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Decisions issued 			11,234</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Applications approved	</a:t>
            </a:r>
            <a:r>
              <a:rPr lang="en-GB" sz="2400" smtClean="0">
                <a:latin typeface="Arial" pitchFamily="34" charset="0"/>
                <a:cs typeface="Arial" pitchFamily="34" charset="0"/>
              </a:rPr>
              <a:t>	10,614</a:t>
            </a:r>
            <a:endParaRPr lang="en-GB" sz="2400" dirty="0" smtClean="0">
              <a:latin typeface="Arial" pitchFamily="34" charset="0"/>
              <a:cs typeface="Arial" pitchFamily="34" charset="0"/>
            </a:endParaRPr>
          </a:p>
        </p:txBody>
      </p:sp>
      <p:sp>
        <p:nvSpPr>
          <p:cNvPr id="3" name="Title 2"/>
          <p:cNvSpPr>
            <a:spLocks noGrp="1"/>
          </p:cNvSpPr>
          <p:nvPr>
            <p:ph type="title"/>
          </p:nvPr>
        </p:nvSpPr>
        <p:spPr>
          <a:xfrm>
            <a:off x="467544" y="548680"/>
            <a:ext cx="8229600" cy="1143000"/>
          </a:xfrm>
        </p:spPr>
        <p:txBody>
          <a:bodyPr/>
          <a:lstStyle/>
          <a:p>
            <a:pPr>
              <a:defRPr/>
            </a:pPr>
            <a:r>
              <a:rPr lang="en-GB" sz="3200" b="1" dirty="0" smtClean="0">
                <a:latin typeface="Arial" pitchFamily="34" charset="0"/>
                <a:cs typeface="Arial" pitchFamily="34" charset="0"/>
              </a:rPr>
              <a:t>2013/2014 </a:t>
            </a:r>
            <a:r>
              <a:rPr lang="en-GB" dirty="0" smtClean="0"/>
              <a:t>		</a:t>
            </a:r>
            <a:endParaRPr lang="en-GB" dirty="0"/>
          </a:p>
        </p:txBody>
      </p:sp>
      <p:pic>
        <p:nvPicPr>
          <p:cNvPr id="4" name="Picture 23" descr="top graphic doe.jpg                                            0002D96FMacintosh HD                   BC591178:"/>
          <p:cNvPicPr>
            <a:picLocks noChangeAspect="1" noChangeArrowheads="1"/>
          </p:cNvPicPr>
          <p:nvPr/>
        </p:nvPicPr>
        <p:blipFill>
          <a:blip r:embed="rId2" cstate="print"/>
          <a:srcRect b="81485"/>
          <a:stretch>
            <a:fillRect/>
          </a:stretch>
        </p:blipFill>
        <p:spPr bwMode="auto">
          <a:xfrm>
            <a:off x="0" y="0"/>
            <a:ext cx="9151938" cy="152400"/>
          </a:xfrm>
          <a:prstGeom prst="rect">
            <a:avLst/>
          </a:prstGeom>
          <a:noFill/>
          <a:ln w="9525">
            <a:noFill/>
            <a:miter lim="800000"/>
            <a:headEnd/>
            <a:tailEnd/>
          </a:ln>
        </p:spPr>
      </p:pic>
      <p:pic>
        <p:nvPicPr>
          <p:cNvPr id="5" name="Picture 24" descr="internal bottom graphic doe.jpg                                0002D96FMacintosh HD                   BC591178:"/>
          <p:cNvPicPr>
            <a:picLocks noChangeAspect="1" noChangeArrowheads="1"/>
          </p:cNvPicPr>
          <p:nvPr/>
        </p:nvPicPr>
        <p:blipFill>
          <a:blip r:embed="rId3" cstate="print"/>
          <a:srcRect/>
          <a:stretch>
            <a:fillRect/>
          </a:stretch>
        </p:blipFill>
        <p:spPr bwMode="auto">
          <a:xfrm>
            <a:off x="-3175" y="6200775"/>
            <a:ext cx="9151938" cy="6572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latin typeface="Arial" pitchFamily="34" charset="0"/>
                <a:cs typeface="Arial" pitchFamily="34" charset="0"/>
              </a:rPr>
              <a:t>Planning Reform</a:t>
            </a:r>
            <a:endParaRPr lang="en-GB" sz="3200" b="1" dirty="0">
              <a:latin typeface="Arial" pitchFamily="34" charset="0"/>
              <a:cs typeface="Arial" pitchFamily="34" charset="0"/>
            </a:endParaRPr>
          </a:p>
        </p:txBody>
      </p:sp>
      <p:sp>
        <p:nvSpPr>
          <p:cNvPr id="3" name="Content Placeholder 2"/>
          <p:cNvSpPr>
            <a:spLocks noGrp="1"/>
          </p:cNvSpPr>
          <p:nvPr>
            <p:ph idx="1"/>
          </p:nvPr>
        </p:nvSpPr>
        <p:spPr/>
        <p:txBody>
          <a:bodyPr>
            <a:noAutofit/>
          </a:bodyPr>
          <a:lstStyle/>
          <a:p>
            <a:r>
              <a:rPr lang="en-GB" sz="2400" dirty="0" smtClean="0">
                <a:latin typeface="Arial" pitchFamily="34" charset="0"/>
                <a:cs typeface="Arial" pitchFamily="34" charset="0"/>
              </a:rPr>
              <a:t>Transfer of majority of planning functions to local government</a:t>
            </a:r>
          </a:p>
          <a:p>
            <a:pPr>
              <a:buNone/>
            </a:pPr>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Faster plans and processing of planning applications</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Faster and Fairer Appeals</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Simpler and Tougher Enforcement</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Sustainable Development</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Enhanced Community Developmen</a:t>
            </a:r>
            <a:r>
              <a:rPr lang="en-GB" sz="2400" dirty="0" smtClean="0"/>
              <a:t>t</a:t>
            </a:r>
            <a:endParaRPr lang="en-GB" sz="2400" dirty="0"/>
          </a:p>
        </p:txBody>
      </p:sp>
      <p:pic>
        <p:nvPicPr>
          <p:cNvPr id="4" name="Picture 23" descr="top graphic doe.jpg                                            0002D96FMacintosh HD                   BC591178:"/>
          <p:cNvPicPr>
            <a:picLocks noChangeAspect="1" noChangeArrowheads="1"/>
          </p:cNvPicPr>
          <p:nvPr/>
        </p:nvPicPr>
        <p:blipFill>
          <a:blip r:embed="rId3" cstate="print"/>
          <a:srcRect b="81485"/>
          <a:stretch>
            <a:fillRect/>
          </a:stretch>
        </p:blipFill>
        <p:spPr bwMode="auto">
          <a:xfrm>
            <a:off x="0" y="0"/>
            <a:ext cx="9151938" cy="152400"/>
          </a:xfrm>
          <a:prstGeom prst="rect">
            <a:avLst/>
          </a:prstGeom>
          <a:noFill/>
          <a:ln w="9525">
            <a:noFill/>
            <a:miter lim="800000"/>
            <a:headEnd/>
            <a:tailEnd/>
          </a:ln>
        </p:spPr>
      </p:pic>
      <p:pic>
        <p:nvPicPr>
          <p:cNvPr id="5" name="Picture 24" descr="internal bottom graphic doe.jpg                                0002D96FMacintosh HD                   BC591178:"/>
          <p:cNvPicPr>
            <a:picLocks noChangeAspect="1" noChangeArrowheads="1"/>
          </p:cNvPicPr>
          <p:nvPr/>
        </p:nvPicPr>
        <p:blipFill>
          <a:blip r:embed="rId4" cstate="print"/>
          <a:srcRect/>
          <a:stretch>
            <a:fillRect/>
          </a:stretch>
        </p:blipFill>
        <p:spPr bwMode="auto">
          <a:xfrm>
            <a:off x="-7938" y="6200775"/>
            <a:ext cx="9151938" cy="657225"/>
          </a:xfrm>
          <a:prstGeom prst="rect">
            <a:avLst/>
          </a:prstGeom>
          <a:noFill/>
          <a:ln w="9525">
            <a:noFill/>
            <a:miter lim="800000"/>
            <a:headEnd/>
            <a:tailEnd/>
          </a:ln>
        </p:spPr>
      </p:pic>
      <p:pic>
        <p:nvPicPr>
          <p:cNvPr id="15362" name="Picture 2" descr="http://sourceable.net/wp-content/uploads/2013/09/Planning-Reform.jpg"/>
          <p:cNvPicPr>
            <a:picLocks noChangeAspect="1" noChangeArrowheads="1"/>
          </p:cNvPicPr>
          <p:nvPr/>
        </p:nvPicPr>
        <p:blipFill>
          <a:blip r:embed="rId5" cstate="print"/>
          <a:srcRect/>
          <a:stretch>
            <a:fillRect/>
          </a:stretch>
        </p:blipFill>
        <p:spPr bwMode="auto">
          <a:xfrm>
            <a:off x="6012160" y="3765586"/>
            <a:ext cx="2841464" cy="189566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1713</TotalTime>
  <Words>941</Words>
  <Application>Microsoft Macintosh PowerPoint</Application>
  <PresentationFormat>On-screen Show (4:3)</PresentationFormat>
  <Paragraphs>217</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Overview of Spatial Planning Process in Northern Ireland: Past, Present and Future</vt:lpstr>
      <vt:lpstr>History of Planning System in Northern Ireland </vt:lpstr>
      <vt:lpstr>PowerPoint Presentation</vt:lpstr>
      <vt:lpstr> North-South Co-operation on Spatial Planning</vt:lpstr>
      <vt:lpstr>Current Planning System</vt:lpstr>
      <vt:lpstr>Improvements to the Existing System: Achievements 2013/2014</vt:lpstr>
      <vt:lpstr>Business Plan Targets</vt:lpstr>
      <vt:lpstr>2013/2014   </vt:lpstr>
      <vt:lpstr>Planning Reform</vt:lpstr>
      <vt:lpstr>Planning Functions Transferring to Councils </vt:lpstr>
      <vt:lpstr>New Development Management System</vt:lpstr>
      <vt:lpstr>New Development Plan System</vt:lpstr>
      <vt:lpstr>Simpler &amp; Tougher Enforcement</vt:lpstr>
      <vt:lpstr>Practical Arrangements for Transfer</vt:lpstr>
      <vt:lpstr>Practical Arrangements for Transfer</vt:lpstr>
      <vt:lpstr>Practical Arrangements for Transfer</vt:lpstr>
      <vt:lpstr>What stays with DOE?</vt:lpstr>
      <vt:lpstr>PowerPoint Presentation</vt:lpstr>
      <vt:lpstr>PowerPoint Presentation</vt:lpstr>
    </vt:vector>
  </TitlesOfParts>
  <Company>IT Assist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Cockerill</dc:creator>
  <cp:lastModifiedBy>Paula Madigan</cp:lastModifiedBy>
  <cp:revision>125</cp:revision>
  <dcterms:created xsi:type="dcterms:W3CDTF">2014-06-12T14:48:41Z</dcterms:created>
  <dcterms:modified xsi:type="dcterms:W3CDTF">2014-06-25T21:10:40Z</dcterms:modified>
</cp:coreProperties>
</file>